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89" r:id="rId1"/>
  </p:sldMasterIdLst>
  <p:notesMasterIdLst>
    <p:notesMasterId r:id="rId26"/>
  </p:notesMasterIdLst>
  <p:handoutMasterIdLst>
    <p:handoutMasterId r:id="rId27"/>
  </p:handoutMasterIdLst>
  <p:sldIdLst>
    <p:sldId id="886" r:id="rId2"/>
    <p:sldId id="887" r:id="rId3"/>
    <p:sldId id="888" r:id="rId4"/>
    <p:sldId id="889" r:id="rId5"/>
    <p:sldId id="890" r:id="rId6"/>
    <p:sldId id="891" r:id="rId7"/>
    <p:sldId id="907" r:id="rId8"/>
    <p:sldId id="892" r:id="rId9"/>
    <p:sldId id="893" r:id="rId10"/>
    <p:sldId id="894" r:id="rId11"/>
    <p:sldId id="895" r:id="rId12"/>
    <p:sldId id="859" r:id="rId13"/>
    <p:sldId id="896" r:id="rId14"/>
    <p:sldId id="897" r:id="rId15"/>
    <p:sldId id="898" r:id="rId16"/>
    <p:sldId id="899" r:id="rId17"/>
    <p:sldId id="900" r:id="rId18"/>
    <p:sldId id="901" r:id="rId19"/>
    <p:sldId id="902" r:id="rId20"/>
    <p:sldId id="903" r:id="rId21"/>
    <p:sldId id="904" r:id="rId22"/>
    <p:sldId id="905" r:id="rId23"/>
    <p:sldId id="850" r:id="rId24"/>
    <p:sldId id="906" r:id="rId25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Lucida Sans Unicode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66FF66"/>
    <a:srgbClr val="99CCFF"/>
    <a:srgbClr val="66FFFF"/>
    <a:srgbClr val="FF66FF"/>
    <a:srgbClr val="006600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97860" autoAdjust="0"/>
  </p:normalViewPr>
  <p:slideViewPr>
    <p:cSldViewPr>
      <p:cViewPr varScale="1">
        <p:scale>
          <a:sx n="68" d="100"/>
          <a:sy n="68" d="100"/>
        </p:scale>
        <p:origin x="17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230" y="-8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68EA96C-75EC-48A9-9970-53B59766F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484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4653"/>
            <a:ext cx="4985772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4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>
              <a:defRPr kumimoji="0" sz="1300">
                <a:solidFill>
                  <a:schemeClr val="tx1"/>
                </a:solidFill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CF10E72-BEC2-4695-ADCF-5306ACD124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017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578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E342A766-1AA7-49E7-9156-99E1222FDAF8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D0EC-FE5D-40D9-8B15-5AF1576D4DAA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675B0-932F-4AEE-8034-85574AD0196D}" type="slidenum">
              <a:rPr lang="en-US" altLang="ja-JP" smtClean="0">
                <a:latin typeface="Times New Roman" pitchFamily="18" charset="0"/>
                <a:ea typeface="ＭＳ Ｐゴシック" charset="-128"/>
              </a:rPr>
              <a:pPr/>
              <a:t>23</a:t>
            </a:fld>
            <a:endParaRPr lang="en-US" altLang="ja-JP"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68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A08571A6-99DF-4088-8474-7AFCCAA201E9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475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852040F6-8355-4ED7-8C92-C179FECE7BB9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1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A26FC-5450-4F64-8C30-73CBC610746F}" type="slidenum">
              <a:rPr lang="en-US" altLang="ja-JP" smtClean="0">
                <a:latin typeface="Times New Roman" pitchFamily="18" charset="0"/>
                <a:ea typeface="ＭＳ Ｐゴシック" charset="-128"/>
              </a:rPr>
              <a:pPr/>
              <a:t>14</a:t>
            </a:fld>
            <a:endParaRPr lang="en-US" altLang="ja-JP"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168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72AA4CD6-2423-4175-B3D5-75758FF0784D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15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454E3D9C-7ED0-49C5-93E1-C0537A4D9FF3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16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737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943C39F2-AF5D-40A2-8E31-637D09A441C5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17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 New Roman" pitchFamily="18" charset="0"/>
              <a:ea typeface="ＭＳ Ｐ明朝" charset="-128"/>
            </a:endParaRPr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16798" indent="-275692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02766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543873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1984980" indent="-220553" eaLnBrk="0" hangingPunct="0"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fld id="{DAAA2594-8F30-4DEA-ADBD-4E6D6A83242D}" type="slidenum">
              <a:rPr kumimoji="0" lang="en-US" altLang="ja-JP" sz="130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19</a:t>
            </a:fld>
            <a:endParaRPr kumimoji="0" lang="en-US" altLang="ja-JP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D0EC-FE5D-40D9-8B15-5AF1576D4DAA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角丸四角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57290" y="500042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dirty="0"/>
              <a:t>マスタ サブタイトルの書式設定</a:t>
            </a:r>
            <a:endParaRPr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1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12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13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BCF0CC-E9F0-4575-91AF-BB3AC23F33E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2073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38D7-4E75-4F10-9DB3-077B52A280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73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A0C5-8F8B-4E8D-9980-1C8DED2F59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417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/>
          <a:lstStyle>
            <a:lvl1pPr algn="ctr">
              <a:defRPr u="sng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51992-61E6-4512-A0F0-2CF51DCB20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847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角丸四角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519102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1C53F-89F4-47F0-A62E-319CA2B1E7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033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6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7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D28B-3183-46DD-8154-4D270EEFA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221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8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9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44F76-D4C7-48FB-9DB3-638091EFC9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51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>
            <a:lvl1pPr algn="ctr">
              <a:defRPr u="sng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4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5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4AB3-EE87-48C5-BD22-EC61C5227A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2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4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DFD1A-7FA6-4EEB-A0A2-78B75160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600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角丸四角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DEDA-C73E-4E1D-AA14-82C632FE7C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99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32A97-8D45-45B6-9ACD-6EB3143492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442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2008/11/20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中田亨</a:t>
            </a:r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5A6576C-36A6-406C-95EA-EE4C53F50A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7" r:id="rId1"/>
    <p:sldLayoutId id="2147484430" r:id="rId2"/>
    <p:sldLayoutId id="2147484438" r:id="rId3"/>
    <p:sldLayoutId id="2147484431" r:id="rId4"/>
    <p:sldLayoutId id="2147484432" r:id="rId5"/>
    <p:sldLayoutId id="2147484433" r:id="rId6"/>
    <p:sldLayoutId id="2147484434" r:id="rId7"/>
    <p:sldLayoutId id="2147484439" r:id="rId8"/>
    <p:sldLayoutId id="2147484440" r:id="rId9"/>
    <p:sldLayoutId id="2147484435" r:id="rId10"/>
    <p:sldLayoutId id="21474844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600200"/>
          </a:xfrm>
        </p:spPr>
        <p:txBody>
          <a:bodyPr/>
          <a:lstStyle/>
          <a:p>
            <a:endParaRPr lang="en-US" altLang="ja-JP" dirty="0"/>
          </a:p>
          <a:p>
            <a:r>
              <a:rPr kumimoji="1" lang="ja-JP" altLang="en-US" dirty="0"/>
              <a:t>中田　亨</a:t>
            </a:r>
            <a:endParaRPr kumimoji="1" lang="en-US" altLang="ja-JP" dirty="0"/>
          </a:p>
          <a:p>
            <a:r>
              <a:rPr lang="ja-JP" altLang="en-US" dirty="0"/>
              <a:t>（中央大学／産業技術総合研究所）</a:t>
            </a: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ヒューマンエラーの理論と対策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CF0CC-E9F0-4575-91AF-BB3AC23F33E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003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知恵は「無茶振り」で出る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91264" cy="5616624"/>
          </a:xfrm>
        </p:spPr>
        <p:txBody>
          <a:bodyPr/>
          <a:lstStyle/>
          <a:p>
            <a:r>
              <a:rPr lang="en-US" altLang="ja-JP" dirty="0"/>
              <a:t>KJ</a:t>
            </a:r>
            <a:r>
              <a:rPr lang="ja-JP" altLang="en-US" dirty="0"/>
              <a:t>法</a:t>
            </a:r>
            <a:endParaRPr kumimoji="1" lang="en-US" altLang="ja-JP" dirty="0"/>
          </a:p>
          <a:p>
            <a:pPr marL="788988" lvl="1" indent="-514350">
              <a:buFont typeface="+mj-lt"/>
              <a:buAutoNum type="arabicPeriod"/>
            </a:pPr>
            <a:r>
              <a:rPr kumimoji="1" lang="ja-JP" altLang="en-US" dirty="0"/>
              <a:t>各人に、３枚ずつポストイットを渡す。</a:t>
            </a:r>
            <a:endParaRPr kumimoji="1" lang="en-US" altLang="ja-JP" dirty="0"/>
          </a:p>
          <a:p>
            <a:pPr marL="788988" lvl="1" indent="-514350">
              <a:buFont typeface="+mj-lt"/>
              <a:buAutoNum type="arabicPeriod"/>
            </a:pPr>
            <a:r>
              <a:rPr lang="ja-JP" altLang="en-US" dirty="0"/>
              <a:t>「仕事のやりにくい点、使いにくい道具、危ない所、気になる事などを、これからの５分間で、３つ見つけて、ポストイットに書いてください」</a:t>
            </a:r>
            <a:endParaRPr lang="en-US" altLang="ja-JP" dirty="0"/>
          </a:p>
          <a:p>
            <a:pPr marL="788988" lvl="1" indent="-514350">
              <a:buFont typeface="+mj-lt"/>
              <a:buAutoNum type="arabicPeriod"/>
            </a:pPr>
            <a:r>
              <a:rPr kumimoji="1" lang="ja-JP" altLang="en-US" dirty="0"/>
              <a:t>出てきた意見を、ホワイトボードに貼る。似た話は近くに置いて整理。結果を</a:t>
            </a:r>
            <a:r>
              <a:rPr lang="ja-JP" altLang="en-US" dirty="0"/>
              <a:t>みんなで確認。</a:t>
            </a:r>
            <a:endParaRPr lang="en-US" altLang="ja-JP" dirty="0"/>
          </a:p>
          <a:p>
            <a:r>
              <a:rPr kumimoji="1" lang="ja-JP" altLang="en-US" dirty="0"/>
              <a:t>あいさつ代わり</a:t>
            </a:r>
            <a:endParaRPr kumimoji="1" lang="en-US" altLang="ja-JP" dirty="0"/>
          </a:p>
          <a:p>
            <a:pPr lvl="1"/>
            <a:r>
              <a:rPr lang="ja-JP" altLang="en-US" dirty="0"/>
              <a:t>朝礼や定例会議の冒頭で、誰かを指名し「何か、安全や効率に関する、気になる事を１つ挙げて、</a:t>
            </a:r>
            <a:r>
              <a:rPr lang="en-US" altLang="ja-JP" dirty="0"/>
              <a:t>1</a:t>
            </a:r>
            <a:r>
              <a:rPr lang="ja-JP" altLang="en-US" dirty="0"/>
              <a:t>分間で話してください」</a:t>
            </a:r>
            <a:endParaRPr lang="en-US" altLang="ja-JP" dirty="0"/>
          </a:p>
          <a:p>
            <a:pPr lvl="1"/>
            <a:r>
              <a:rPr kumimoji="1" lang="ja-JP" altLang="en-US" dirty="0"/>
              <a:t>新規の話題がなかろうが、マンネリだろうが、毎回必ずやる。無茶振りによって、アイデアが出てくる。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1C53F-89F4-47F0-A62E-319CA2B1E7F7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19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事故が起こるのはここだ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6805926"/>
              </p:ext>
            </p:extLst>
          </p:nvPr>
        </p:nvGraphicFramePr>
        <p:xfrm>
          <a:off x="444974" y="836712"/>
          <a:ext cx="8363273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7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0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840">
                <a:tc rowSpan="3" gridSpan="2"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4M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Man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Machine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Material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Management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作業者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機械・道具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原材料・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作業対象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上司、規則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3H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はじめて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久しぶり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変更した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86833" y="3757640"/>
            <a:ext cx="8390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4M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のどれかに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3H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が点灯したら、そこが「本日の事故現場」の最有力候補。見守りが必要。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4620036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５Ｓ　整理・整頓・清潔・清掃・しつけ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lvl="1" indent="-457200">
              <a:buFont typeface="Wingdings" panose="05000000000000000000" pitchFamily="2" charset="2"/>
              <a:buChar char="u"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５Ｓができてないと、事故が起こる。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lvl="1" indent="-457200">
              <a:buFont typeface="Wingdings" panose="05000000000000000000" pitchFamily="2" charset="2"/>
              <a:buChar char="u"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事故が起こる前に、５Ｓを守らせる。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14400" lvl="1" indent="-457200">
              <a:buFont typeface="Wingdings" panose="05000000000000000000" pitchFamily="2" charset="2"/>
              <a:buChar char="u"/>
            </a:pPr>
            <a:r>
              <a:rPr lang="ja-JP" altLang="en-US" sz="24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試合に負けたことを、しかってもしょうがない。が、練習不足や道具不足は、しかるべき。</a:t>
            </a:r>
            <a:endParaRPr lang="en-US" altLang="ja-JP" sz="2400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3430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25470"/>
          </a:xfrm>
        </p:spPr>
        <p:txBody>
          <a:bodyPr/>
          <a:lstStyle/>
          <a:p>
            <a:r>
              <a:rPr kumimoji="1" lang="en-US" altLang="ja-JP" dirty="0"/>
              <a:t>1985</a:t>
            </a:r>
            <a:r>
              <a:rPr kumimoji="1" lang="ja-JP" altLang="en-US" dirty="0"/>
              <a:t>年日航機事故の後、こう対策した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11560" y="1198240"/>
            <a:ext cx="8075240" cy="48230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機付き整備士制度</a:t>
            </a:r>
            <a:endParaRPr lang="en-US" altLang="ja-JP" sz="2800" dirty="0"/>
          </a:p>
          <a:p>
            <a:pPr lvl="1"/>
            <a:r>
              <a:rPr lang="ja-JP" altLang="en-US" sz="2800" dirty="0"/>
              <a:t>飛行機ごとに専属担当を決め、ちょっと気になることは、その人に言えばいいようにした。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古傷見張り</a:t>
            </a:r>
            <a:endParaRPr kumimoji="1" lang="en-US" altLang="ja-JP" sz="2800" dirty="0"/>
          </a:p>
          <a:p>
            <a:pPr lvl="1"/>
            <a:r>
              <a:rPr lang="ja-JP" altLang="en-US" sz="2800" dirty="0"/>
              <a:t>修理した箇所は、定期点検の項目外であっても、念のため点検する。</a:t>
            </a:r>
            <a:endParaRPr kumimoji="1"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事故実物の展示</a:t>
            </a:r>
            <a:endParaRPr lang="en-US" altLang="ja-JP" sz="2800" dirty="0"/>
          </a:p>
          <a:p>
            <a:pPr lvl="1"/>
            <a:r>
              <a:rPr lang="ja-JP" altLang="en-US" sz="2800" dirty="0"/>
              <a:t>破損した機体を社内外の安全教育のため展示。</a:t>
            </a:r>
            <a:endParaRPr lang="en-US" altLang="ja-JP" sz="2800" dirty="0"/>
          </a:p>
          <a:p>
            <a:pPr lvl="1"/>
            <a:r>
              <a:rPr lang="ja-JP" altLang="en-US" sz="2800" dirty="0"/>
              <a:t>トラブル頻発した時期に、社外委員から強く求められた。その後、トラブル減少。</a:t>
            </a: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6349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/>
              <a:t>．時と場所が不定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251520" y="2708920"/>
            <a:ext cx="8640960" cy="2346374"/>
          </a:xfrm>
        </p:spPr>
        <p:txBody>
          <a:bodyPr/>
          <a:lstStyle/>
          <a:p>
            <a:pPr algn="ctr"/>
            <a:r>
              <a:rPr lang="ja-JP" altLang="en-US" dirty="0"/>
              <a:t>ベンジャミン・フランクリンの１３徳。</a:t>
            </a:r>
            <a:endParaRPr lang="en-US" altLang="ja-JP" dirty="0"/>
          </a:p>
          <a:p>
            <a:pPr algn="ctr"/>
            <a:r>
              <a:rPr lang="ja-JP" altLang="en-US" dirty="0"/>
              <a:t>その</a:t>
            </a:r>
            <a:r>
              <a:rPr lang="en-US" altLang="ja-JP" dirty="0"/>
              <a:t>3</a:t>
            </a:r>
            <a:r>
              <a:rPr lang="ja-JP" altLang="en-US" dirty="0"/>
              <a:t>「</a:t>
            </a:r>
            <a:r>
              <a:rPr lang="en-US" altLang="ja-JP" dirty="0"/>
              <a:t>Order</a:t>
            </a:r>
            <a:r>
              <a:rPr lang="ja-JP" altLang="en-US" dirty="0"/>
              <a:t>　秩序」</a:t>
            </a:r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r>
              <a:rPr lang="en-US" altLang="ja-JP" dirty="0"/>
              <a:t>Let all your things have their places; </a:t>
            </a:r>
          </a:p>
          <a:p>
            <a:pPr algn="ctr"/>
            <a:r>
              <a:rPr lang="en-US" altLang="ja-JP" dirty="0"/>
              <a:t>let each part of your business have its time.</a:t>
            </a:r>
          </a:p>
          <a:p>
            <a:pPr algn="ctr"/>
            <a:r>
              <a:rPr lang="ja-JP" altLang="en-US" dirty="0"/>
              <a:t>物はすべて所を定めて置くべし。</a:t>
            </a:r>
            <a:endParaRPr lang="en-US" altLang="ja-JP" dirty="0"/>
          </a:p>
          <a:p>
            <a:pPr algn="ctr"/>
            <a:r>
              <a:rPr lang="ja-JP" altLang="en-US" dirty="0"/>
              <a:t>仕事はすべて時を定めてなすべし。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5088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38138"/>
          </a:xfrm>
        </p:spPr>
        <p:txBody>
          <a:bodyPr/>
          <a:lstStyle/>
          <a:p>
            <a:pPr eaLnBrk="1" hangingPunct="1"/>
            <a:r>
              <a:rPr lang="ja-JP" altLang="en-US" dirty="0"/>
              <a:t>ゾーニング</a:t>
            </a:r>
            <a:br>
              <a:rPr lang="en-US" altLang="ja-JP" dirty="0"/>
            </a:br>
            <a:r>
              <a:rPr lang="ja-JP" altLang="en-US" sz="3200" dirty="0"/>
              <a:t>場所の意味と、流れの向きを統制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9CD81-C264-4AAD-908E-F709DBC278AD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28825" y="1428750"/>
            <a:ext cx="4143375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86012" y="3933056"/>
            <a:ext cx="3571875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テキスト ボックス 9"/>
          <p:cNvSpPr txBox="1">
            <a:spLocks noChangeArrowheads="1"/>
          </p:cNvSpPr>
          <p:nvPr/>
        </p:nvSpPr>
        <p:spPr bwMode="auto">
          <a:xfrm>
            <a:off x="2852712" y="3327078"/>
            <a:ext cx="2947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Times New Roman" pitchFamily="18" charset="0"/>
              </a:rPr>
              <a:t>正しい分解・組み戻し</a:t>
            </a:r>
          </a:p>
        </p:txBody>
      </p:sp>
      <p:sp>
        <p:nvSpPr>
          <p:cNvPr id="22535" name="テキスト ボックス 10"/>
          <p:cNvSpPr txBox="1">
            <a:spLocks noChangeArrowheads="1"/>
          </p:cNvSpPr>
          <p:nvPr/>
        </p:nvSpPr>
        <p:spPr bwMode="auto">
          <a:xfrm>
            <a:off x="2800325" y="5813425"/>
            <a:ext cx="3373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Times New Roman" pitchFamily="18" charset="0"/>
              </a:rPr>
              <a:t>これではダメ</a:t>
            </a:r>
            <a:endParaRPr lang="en-US" altLang="ja-JP" sz="240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ja-JP" altLang="en-US" sz="2400">
                <a:solidFill>
                  <a:schemeClr val="tx1"/>
                </a:solidFill>
                <a:latin typeface="Times New Roman" pitchFamily="18" charset="0"/>
              </a:rPr>
              <a:t>（時間かかる。紛失する）</a:t>
            </a:r>
          </a:p>
        </p:txBody>
      </p:sp>
    </p:spTree>
    <p:extLst>
      <p:ext uri="{BB962C8B-B14F-4D97-AF65-F5344CB8AC3E}">
        <p14:creationId xmlns:p14="http://schemas.microsoft.com/office/powerpoint/2010/main" val="196473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595813" y="1844675"/>
            <a:ext cx="2520950" cy="576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下記の両方を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やりなさい</a:t>
            </a:r>
          </a:p>
        </p:txBody>
      </p:sp>
      <p:sp>
        <p:nvSpPr>
          <p:cNvPr id="5" name="円/楕円 4"/>
          <p:cNvSpPr/>
          <p:nvPr/>
        </p:nvSpPr>
        <p:spPr>
          <a:xfrm>
            <a:off x="5110163" y="115888"/>
            <a:ext cx="1493837" cy="1225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坂道に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停車した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68838" y="4292600"/>
            <a:ext cx="2376487" cy="576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両方揃いましたか？</a:t>
            </a:r>
          </a:p>
        </p:txBody>
      </p:sp>
      <p:sp>
        <p:nvSpPr>
          <p:cNvPr id="7" name="円/楕円 6"/>
          <p:cNvSpPr/>
          <p:nvPr/>
        </p:nvSpPr>
        <p:spPr>
          <a:xfrm>
            <a:off x="3948113" y="2779713"/>
            <a:ext cx="1512887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ハンド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ブレーキをかける</a:t>
            </a:r>
          </a:p>
        </p:txBody>
      </p:sp>
      <p:sp>
        <p:nvSpPr>
          <p:cNvPr id="8" name="円/楕円 7"/>
          <p:cNvSpPr/>
          <p:nvPr/>
        </p:nvSpPr>
        <p:spPr>
          <a:xfrm>
            <a:off x="6396038" y="2779713"/>
            <a:ext cx="1331912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キーを抜く</a:t>
            </a:r>
          </a:p>
        </p:txBody>
      </p:sp>
      <p:sp>
        <p:nvSpPr>
          <p:cNvPr id="9" name="円/楕円 8"/>
          <p:cNvSpPr/>
          <p:nvPr/>
        </p:nvSpPr>
        <p:spPr>
          <a:xfrm>
            <a:off x="5191125" y="5373688"/>
            <a:ext cx="1331913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駐車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完了</a:t>
            </a:r>
          </a:p>
        </p:txBody>
      </p:sp>
      <p:cxnSp>
        <p:nvCxnSpPr>
          <p:cNvPr id="11" name="直線矢印コネクタ 10"/>
          <p:cNvCxnSpPr>
            <a:stCxn id="5" idx="4"/>
            <a:endCxn id="4" idx="0"/>
          </p:cNvCxnSpPr>
          <p:nvPr/>
        </p:nvCxnSpPr>
        <p:spPr>
          <a:xfrm>
            <a:off x="5856288" y="1341438"/>
            <a:ext cx="0" cy="503237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4" idx="2"/>
            <a:endCxn id="7" idx="7"/>
          </p:cNvCxnSpPr>
          <p:nvPr/>
        </p:nvCxnSpPr>
        <p:spPr>
          <a:xfrm flipH="1">
            <a:off x="5238750" y="2420938"/>
            <a:ext cx="617538" cy="538162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4" idx="2"/>
            <a:endCxn id="8" idx="1"/>
          </p:cNvCxnSpPr>
          <p:nvPr/>
        </p:nvCxnSpPr>
        <p:spPr>
          <a:xfrm>
            <a:off x="5856288" y="2420938"/>
            <a:ext cx="735012" cy="538162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7" idx="5"/>
            <a:endCxn id="6" idx="0"/>
          </p:cNvCxnSpPr>
          <p:nvPr/>
        </p:nvCxnSpPr>
        <p:spPr>
          <a:xfrm>
            <a:off x="5238750" y="3824288"/>
            <a:ext cx="617538" cy="468312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8" idx="3"/>
            <a:endCxn id="6" idx="0"/>
          </p:cNvCxnSpPr>
          <p:nvPr/>
        </p:nvCxnSpPr>
        <p:spPr>
          <a:xfrm flipH="1">
            <a:off x="5856288" y="3824288"/>
            <a:ext cx="735012" cy="468312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6" idx="2"/>
            <a:endCxn id="9" idx="0"/>
          </p:cNvCxnSpPr>
          <p:nvPr/>
        </p:nvCxnSpPr>
        <p:spPr>
          <a:xfrm>
            <a:off x="5856288" y="4868863"/>
            <a:ext cx="0" cy="504825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4" name="テキスト ボックス 42"/>
          <p:cNvSpPr txBox="1">
            <a:spLocks noChangeArrowheads="1"/>
          </p:cNvSpPr>
          <p:nvPr/>
        </p:nvSpPr>
        <p:spPr bwMode="auto">
          <a:xfrm>
            <a:off x="7046913" y="1947863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（手分け）</a:t>
            </a:r>
          </a:p>
        </p:txBody>
      </p:sp>
      <p:sp>
        <p:nvSpPr>
          <p:cNvPr id="25615" name="テキスト ボックス 44"/>
          <p:cNvSpPr txBox="1">
            <a:spLocks noChangeArrowheads="1"/>
          </p:cNvSpPr>
          <p:nvPr/>
        </p:nvSpPr>
        <p:spPr bwMode="auto">
          <a:xfrm>
            <a:off x="7045325" y="442753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（揃い待ち）</a:t>
            </a:r>
          </a:p>
        </p:txBody>
      </p:sp>
      <p:sp>
        <p:nvSpPr>
          <p:cNvPr id="25616" name="テキスト ボックス 9"/>
          <p:cNvSpPr txBox="1">
            <a:spLocks noChangeArrowheads="1"/>
          </p:cNvSpPr>
          <p:nvPr/>
        </p:nvSpPr>
        <p:spPr bwMode="auto">
          <a:xfrm>
            <a:off x="395288" y="392113"/>
            <a:ext cx="413446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400" u="sng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「やり忘れ」が</a:t>
            </a:r>
            <a:endParaRPr lang="en-US" altLang="ja-JP" sz="4400" u="sng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4400" u="sng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起こるわけ</a:t>
            </a:r>
          </a:p>
        </p:txBody>
      </p:sp>
      <p:sp>
        <p:nvSpPr>
          <p:cNvPr id="25617" name="テキスト ボックス 12"/>
          <p:cNvSpPr txBox="1">
            <a:spLocks noChangeArrowheads="1"/>
          </p:cNvSpPr>
          <p:nvPr/>
        </p:nvSpPr>
        <p:spPr bwMode="auto">
          <a:xfrm>
            <a:off x="539750" y="3824288"/>
            <a:ext cx="295465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それは、</a:t>
            </a:r>
            <a:endParaRPr lang="en-US" altLang="ja-JP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揃い待ち合流</a:t>
            </a:r>
            <a:endParaRPr lang="en-US" altLang="ja-JP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が含まれてい</a:t>
            </a:r>
            <a:endParaRPr lang="en-US" altLang="ja-JP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るから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B35AA-94CC-4248-AD26-749304EAD29C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15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5773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5849938" y="115888"/>
            <a:ext cx="1566862" cy="12255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坂道に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停車した</a:t>
            </a:r>
          </a:p>
        </p:txBody>
      </p:sp>
      <p:sp>
        <p:nvSpPr>
          <p:cNvPr id="7" name="円/楕円 6"/>
          <p:cNvSpPr/>
          <p:nvPr/>
        </p:nvSpPr>
        <p:spPr>
          <a:xfrm>
            <a:off x="4716463" y="2779713"/>
            <a:ext cx="1476375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ハンド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ブレーキをかける</a:t>
            </a:r>
          </a:p>
        </p:txBody>
      </p:sp>
      <p:sp>
        <p:nvSpPr>
          <p:cNvPr id="8" name="円/楕円 7"/>
          <p:cNvSpPr/>
          <p:nvPr/>
        </p:nvSpPr>
        <p:spPr>
          <a:xfrm>
            <a:off x="6985000" y="2779713"/>
            <a:ext cx="1331913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キーを抜く</a:t>
            </a:r>
          </a:p>
        </p:txBody>
      </p:sp>
      <p:sp>
        <p:nvSpPr>
          <p:cNvPr id="9" name="円/楕円 8"/>
          <p:cNvSpPr/>
          <p:nvPr/>
        </p:nvSpPr>
        <p:spPr>
          <a:xfrm>
            <a:off x="5849938" y="5373688"/>
            <a:ext cx="1331912" cy="122396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駐車</a:t>
            </a:r>
            <a:endParaRPr lang="en-US" altLang="ja-JP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完了</a:t>
            </a:r>
          </a:p>
        </p:txBody>
      </p:sp>
      <p:cxnSp>
        <p:nvCxnSpPr>
          <p:cNvPr id="11" name="直線矢印コネクタ 10"/>
          <p:cNvCxnSpPr>
            <a:stCxn id="5" idx="4"/>
            <a:endCxn id="7" idx="0"/>
          </p:cNvCxnSpPr>
          <p:nvPr/>
        </p:nvCxnSpPr>
        <p:spPr>
          <a:xfrm flipH="1">
            <a:off x="5454650" y="1341438"/>
            <a:ext cx="1177925" cy="1438275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8" idx="3"/>
            <a:endCxn id="9" idx="0"/>
          </p:cNvCxnSpPr>
          <p:nvPr/>
        </p:nvCxnSpPr>
        <p:spPr>
          <a:xfrm flipH="1">
            <a:off x="6516688" y="3824288"/>
            <a:ext cx="661987" cy="1549400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曲線コネクタ 13"/>
          <p:cNvCxnSpPr>
            <a:cxnSpLocks/>
          </p:cNvCxnSpPr>
          <p:nvPr/>
        </p:nvCxnSpPr>
        <p:spPr>
          <a:xfrm rot="5400000" flipH="1" flipV="1">
            <a:off x="6144419" y="2827337"/>
            <a:ext cx="865188" cy="1203325"/>
          </a:xfrm>
          <a:prstGeom prst="curvedConnector5">
            <a:avLst>
              <a:gd name="adj1" fmla="val -26410"/>
              <a:gd name="adj2" fmla="val 50876"/>
              <a:gd name="adj3" fmla="val 126410"/>
            </a:avLst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3" name="テキスト ボックス 9"/>
          <p:cNvSpPr txBox="1">
            <a:spLocks noChangeArrowheads="1"/>
          </p:cNvSpPr>
          <p:nvPr/>
        </p:nvSpPr>
        <p:spPr bwMode="auto">
          <a:xfrm>
            <a:off x="395288" y="392113"/>
            <a:ext cx="413446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400" u="sng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「やり忘れ」を</a:t>
            </a:r>
            <a:endParaRPr lang="en-US" altLang="ja-JP" sz="4400" u="sng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4400" u="sng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無くすには</a:t>
            </a:r>
          </a:p>
        </p:txBody>
      </p:sp>
      <p:sp>
        <p:nvSpPr>
          <p:cNvPr id="26634" name="テキスト ボックス 11"/>
          <p:cNvSpPr txBox="1">
            <a:spLocks noChangeArrowheads="1"/>
          </p:cNvSpPr>
          <p:nvPr/>
        </p:nvSpPr>
        <p:spPr bwMode="auto">
          <a:xfrm>
            <a:off x="539750" y="3824288"/>
            <a:ext cx="341632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揃い待ち合流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を無くそう。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手順を固定する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79F2E-25D3-49CD-B17A-1796472CD730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16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6173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一本道手順とゾーニングの調和</a:t>
            </a:r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31E1E-7CF6-4E64-B6BB-297EF5D1F97D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17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926"/>
            <a:ext cx="5616624" cy="257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78940" y="3644751"/>
            <a:ext cx="912283" cy="13684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机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27181" y="3644751"/>
            <a:ext cx="912283" cy="13684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机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675422" y="3644751"/>
            <a:ext cx="912283" cy="13684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机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23663" y="3644751"/>
            <a:ext cx="912283" cy="13684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机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1043302" y="3824932"/>
            <a:ext cx="431800" cy="1008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2291543" y="3788891"/>
            <a:ext cx="431800" cy="1008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539784" y="3824932"/>
            <a:ext cx="431800" cy="1008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4788023" y="3824932"/>
            <a:ext cx="431800" cy="1008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07504" y="5013176"/>
            <a:ext cx="1008112" cy="12963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作業１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1403648" y="5013176"/>
            <a:ext cx="1008112" cy="12963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作業２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2627784" y="5013176"/>
            <a:ext cx="1008112" cy="12963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作業３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3923928" y="5012977"/>
            <a:ext cx="1008112" cy="12963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作業４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80112" y="5168823"/>
            <a:ext cx="3416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この配置で作業２を</a:t>
            </a:r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飛ばすことはない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072" y="1239651"/>
            <a:ext cx="2520279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3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忘れものが起こるのは待ち伏せでいないから</a:t>
            </a:r>
          </a:p>
        </p:txBody>
      </p:sp>
    </p:spTree>
    <p:extLst>
      <p:ext uri="{BB962C8B-B14F-4D97-AF65-F5344CB8AC3E}">
        <p14:creationId xmlns:p14="http://schemas.microsoft.com/office/powerpoint/2010/main" val="118252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お立ち台と枠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6984776" cy="5400600"/>
          </a:xfrm>
        </p:spPr>
        <p:txBody>
          <a:bodyPr/>
          <a:lstStyle/>
          <a:p>
            <a:r>
              <a:rPr kumimoji="1" lang="ja-JP" altLang="en-US" dirty="0"/>
              <a:t>交通整理員の死亡事故</a:t>
            </a:r>
            <a:endParaRPr kumimoji="1" lang="en-US" altLang="ja-JP" dirty="0"/>
          </a:p>
          <a:p>
            <a:pPr lvl="1"/>
            <a:r>
              <a:rPr lang="ja-JP" altLang="en-US" dirty="0"/>
              <a:t>右車線（追い越し車線）側に、工事現場の出入り口があった。</a:t>
            </a:r>
            <a:endParaRPr lang="en-US" altLang="ja-JP" dirty="0"/>
          </a:p>
          <a:p>
            <a:pPr lvl="2"/>
            <a:r>
              <a:rPr lang="ja-JP" altLang="en-US" dirty="0"/>
              <a:t>中央分離帯のような場所の道路工事だった。</a:t>
            </a:r>
            <a:endParaRPr lang="en-US" altLang="ja-JP" dirty="0"/>
          </a:p>
          <a:p>
            <a:pPr lvl="1"/>
            <a:r>
              <a:rPr kumimoji="1" lang="ja-JP" altLang="en-US" dirty="0"/>
              <a:t>整理員が、出入り口まわりで車の間を機敏に動いて、入場車と出場車を裁いていた。</a:t>
            </a:r>
            <a:endParaRPr kumimoji="1" lang="en-US" altLang="ja-JP" dirty="0"/>
          </a:p>
          <a:p>
            <a:pPr lvl="1"/>
            <a:r>
              <a:rPr lang="ja-JP" altLang="en-US" dirty="0"/>
              <a:t>右車線で入場待ちの車に、一般車が追突。玉突き状態となり、整理員が挟まれて死亡。</a:t>
            </a:r>
            <a:endParaRPr lang="en-US" altLang="ja-JP" dirty="0"/>
          </a:p>
          <a:p>
            <a:r>
              <a:rPr kumimoji="1" lang="ja-JP" altLang="en-US" dirty="0"/>
              <a:t>その後、どうしたか？　</a:t>
            </a:r>
            <a:r>
              <a:rPr kumimoji="1" lang="en-US" altLang="ja-JP" dirty="0">
                <a:sym typeface="Wingdings" panose="05000000000000000000" pitchFamily="2" charset="2"/>
              </a:rPr>
              <a:t> </a:t>
            </a:r>
            <a:r>
              <a:rPr kumimoji="1" lang="ja-JP" altLang="en-US" dirty="0">
                <a:sym typeface="Wingdings" panose="05000000000000000000" pitchFamily="2" charset="2"/>
              </a:rPr>
              <a:t>ゾーニング</a:t>
            </a:r>
            <a:endParaRPr kumimoji="1" lang="en-US" altLang="ja-JP" dirty="0"/>
          </a:p>
          <a:p>
            <a:pPr lvl="1"/>
            <a:r>
              <a:rPr lang="ja-JP" altLang="en-US" dirty="0"/>
              <a:t>お立ち台を設置。整理員は安全な場所から動かずに仕事できるようにした。</a:t>
            </a:r>
            <a:endParaRPr lang="en-US" altLang="ja-JP" dirty="0"/>
          </a:p>
          <a:p>
            <a:pPr lvl="1"/>
            <a:r>
              <a:rPr kumimoji="1" lang="ja-JP" altLang="en-US" dirty="0"/>
              <a:t>出場車の停止位置の枠を地面に描く。細かく指示しなくても、ちゃんといい位置で待つ。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F4AB3-EE87-48C5-BD22-EC61C5227A2C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4" name="正方形/長方形 3"/>
          <p:cNvSpPr/>
          <p:nvPr/>
        </p:nvSpPr>
        <p:spPr>
          <a:xfrm>
            <a:off x="8172400" y="1916830"/>
            <a:ext cx="720080" cy="1008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8172400" y="692696"/>
            <a:ext cx="0" cy="525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7308304" y="692696"/>
            <a:ext cx="0" cy="5256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740352" y="692696"/>
            <a:ext cx="0" cy="525658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上矢印 6"/>
          <p:cNvSpPr/>
          <p:nvPr/>
        </p:nvSpPr>
        <p:spPr>
          <a:xfrm>
            <a:off x="7766803" y="5013176"/>
            <a:ext cx="360040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上矢印 10"/>
          <p:cNvSpPr/>
          <p:nvPr/>
        </p:nvSpPr>
        <p:spPr>
          <a:xfrm>
            <a:off x="7308304" y="5013176"/>
            <a:ext cx="360040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曲折矢印 9"/>
          <p:cNvSpPr/>
          <p:nvPr/>
        </p:nvSpPr>
        <p:spPr>
          <a:xfrm>
            <a:off x="7956376" y="2564904"/>
            <a:ext cx="432048" cy="43204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曲折矢印 12"/>
          <p:cNvSpPr/>
          <p:nvPr/>
        </p:nvSpPr>
        <p:spPr>
          <a:xfrm rot="16200000">
            <a:off x="7956376" y="1916832"/>
            <a:ext cx="432048" cy="43204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2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４．チェックのやり方が下手</a:t>
            </a:r>
          </a:p>
        </p:txBody>
      </p:sp>
      <p:sp>
        <p:nvSpPr>
          <p:cNvPr id="16387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611560" y="2996952"/>
            <a:ext cx="7772400" cy="1338262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ja-JP" altLang="en-US" sz="3600" dirty="0"/>
              <a:t>本当のチェックとは</a:t>
            </a:r>
            <a:endParaRPr lang="en-US" altLang="ja-JP" sz="3600" dirty="0"/>
          </a:p>
          <a:p>
            <a:pPr marL="890588" lvl="1" indent="-342900" eaLnBrk="1" hangingPunct="1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chemeClr val="tx1"/>
                </a:solidFill>
              </a:rPr>
              <a:t>別観点。情報の裏を取れ。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890588" lvl="1" indent="-342900" eaLnBrk="1" hangingPunct="1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chemeClr val="tx1"/>
                </a:solidFill>
              </a:rPr>
              <a:t>型から型へ。節目から節目へ。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B5F35-7C53-4E3B-905A-0D799209362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780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25470"/>
          </a:xfrm>
        </p:spPr>
        <p:txBody>
          <a:bodyPr/>
          <a:lstStyle/>
          <a:p>
            <a:r>
              <a:rPr lang="ja-JP" altLang="en-US" sz="4800" dirty="0"/>
              <a:t>ヒューマンエラーの原因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331640" y="1268760"/>
            <a:ext cx="6984776" cy="53285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z="4400" dirty="0"/>
              <a:t>マニュアルが不適切</a:t>
            </a:r>
            <a:endParaRPr kumimoji="1" lang="en-US" altLang="ja-JP" sz="44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44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4400" dirty="0"/>
              <a:t>チームワークが不十分</a:t>
            </a:r>
            <a:endParaRPr kumimoji="1" lang="en-US" altLang="ja-JP" sz="4400" dirty="0"/>
          </a:p>
          <a:p>
            <a:pPr marL="514350" indent="-514350">
              <a:buFont typeface="+mj-lt"/>
              <a:buAutoNum type="arabicPeriod"/>
            </a:pPr>
            <a:endParaRPr lang="en-US" altLang="ja-JP" sz="4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4400" dirty="0"/>
              <a:t>時と場所が不定</a:t>
            </a:r>
            <a:endParaRPr lang="en-US" altLang="ja-JP" sz="4400" dirty="0"/>
          </a:p>
          <a:p>
            <a:pPr marL="514350" indent="-514350">
              <a:buFont typeface="+mj-lt"/>
              <a:buAutoNum type="arabicPeriod"/>
            </a:pPr>
            <a:endParaRPr lang="en-US" altLang="ja-JP" sz="4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4400" dirty="0"/>
              <a:t>チェックのやり方が下手</a:t>
            </a:r>
            <a:endParaRPr lang="en-US" altLang="ja-JP" sz="4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3737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チェックの３方式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5468386"/>
              </p:ext>
            </p:extLst>
          </p:nvPr>
        </p:nvGraphicFramePr>
        <p:xfrm>
          <a:off x="683568" y="980728"/>
          <a:ext cx="8291264" cy="530616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1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方式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信頼性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9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式チェック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チェックリストに○か</a:t>
                      </a:r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かで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答える質問を用意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低い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（○の割合が多すぎて、先入観を持ってしまう。）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リスクが小さい、急いでやるべき仕事に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報告式チェック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「いつしたか？」「何個したか？」など、仕事で毎回変わる事項を書かせる。（対象物を実際に見たという保証が付く）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ややリスクが大きい仕事に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593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ツッコミ式チェック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チェックする人の横に、ツッコミ役の人が立ち、「それは</a:t>
                      </a:r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ではないの？」「４個ではないの？」などと質問する。チェックする人は反論する。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高い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（自分の考えを他人に説明すると、自分の勘違いが判明する）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検査に時間がかかってもよいが、リスクが非常に大きな仕事に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4592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195736" y="2780928"/>
            <a:ext cx="6480720" cy="648072"/>
            <a:chOff x="2051720" y="2780928"/>
            <a:chExt cx="6480720" cy="648072"/>
          </a:xfrm>
        </p:grpSpPr>
        <p:sp>
          <p:nvSpPr>
            <p:cNvPr id="4" name="右矢印 3"/>
            <p:cNvSpPr/>
            <p:nvPr/>
          </p:nvSpPr>
          <p:spPr>
            <a:xfrm>
              <a:off x="2771800" y="2816932"/>
              <a:ext cx="1152128" cy="576064"/>
            </a:xfrm>
            <a:prstGeom prst="right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手順１</a:t>
              </a: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051720" y="2780928"/>
              <a:ext cx="720080" cy="648072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仕事発生</a:t>
              </a:r>
            </a:p>
          </p:txBody>
        </p:sp>
        <p:sp>
          <p:nvSpPr>
            <p:cNvPr id="6" name="右矢印 5"/>
            <p:cNvSpPr/>
            <p:nvPr/>
          </p:nvSpPr>
          <p:spPr>
            <a:xfrm>
              <a:off x="3923928" y="2816932"/>
              <a:ext cx="1368152" cy="576064"/>
            </a:xfrm>
            <a:prstGeom prst="right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手順２</a:t>
              </a:r>
            </a:p>
          </p:txBody>
        </p:sp>
        <p:sp>
          <p:nvSpPr>
            <p:cNvPr id="7" name="右矢印 6"/>
            <p:cNvSpPr/>
            <p:nvPr/>
          </p:nvSpPr>
          <p:spPr>
            <a:xfrm>
              <a:off x="6660232" y="2816932"/>
              <a:ext cx="1152128" cy="576064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検査</a:t>
              </a:r>
            </a:p>
          </p:txBody>
        </p:sp>
        <p:sp>
          <p:nvSpPr>
            <p:cNvPr id="8" name="右矢印 7"/>
            <p:cNvSpPr/>
            <p:nvPr/>
          </p:nvSpPr>
          <p:spPr>
            <a:xfrm>
              <a:off x="5309261" y="2816932"/>
              <a:ext cx="1368152" cy="576064"/>
            </a:xfrm>
            <a:prstGeom prst="right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手順３</a:t>
              </a: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7812360" y="2780928"/>
              <a:ext cx="720080" cy="648072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終了</a:t>
              </a:r>
            </a:p>
          </p:txBody>
        </p:sp>
      </p:grpSp>
      <p:sp>
        <p:nvSpPr>
          <p:cNvPr id="10" name="右矢印 9"/>
          <p:cNvSpPr/>
          <p:nvPr/>
        </p:nvSpPr>
        <p:spPr>
          <a:xfrm>
            <a:off x="3475031" y="3825044"/>
            <a:ext cx="1529017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手順１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754951" y="3789040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仕事発生</a:t>
            </a:r>
          </a:p>
        </p:txBody>
      </p:sp>
      <p:sp>
        <p:nvSpPr>
          <p:cNvPr id="12" name="右矢印 11"/>
          <p:cNvSpPr/>
          <p:nvPr/>
        </p:nvSpPr>
        <p:spPr>
          <a:xfrm>
            <a:off x="5004048" y="3825044"/>
            <a:ext cx="1207287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手順２</a:t>
            </a:r>
          </a:p>
        </p:txBody>
      </p:sp>
      <p:sp>
        <p:nvSpPr>
          <p:cNvPr id="13" name="右矢印 12"/>
          <p:cNvSpPr/>
          <p:nvPr/>
        </p:nvSpPr>
        <p:spPr>
          <a:xfrm>
            <a:off x="6211335" y="3825044"/>
            <a:ext cx="1152128" cy="576064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7363463" y="3789040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971600" y="4761148"/>
            <a:ext cx="7200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853661" y="476114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</a:p>
        </p:txBody>
      </p:sp>
      <p:sp>
        <p:nvSpPr>
          <p:cNvPr id="19" name="右矢印 18"/>
          <p:cNvSpPr/>
          <p:nvPr/>
        </p:nvSpPr>
        <p:spPr>
          <a:xfrm>
            <a:off x="2555776" y="1592796"/>
            <a:ext cx="1224136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手順１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35696" y="1556792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仕事発生</a:t>
            </a:r>
          </a:p>
        </p:txBody>
      </p:sp>
      <p:sp>
        <p:nvSpPr>
          <p:cNvPr id="22" name="右矢印 21"/>
          <p:cNvSpPr/>
          <p:nvPr/>
        </p:nvSpPr>
        <p:spPr>
          <a:xfrm>
            <a:off x="3779912" y="1592796"/>
            <a:ext cx="1008112" cy="576064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4788024" y="1556792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88255" y="169616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仕事１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88255" y="295630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仕事２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88255" y="403642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仕事３</a:t>
            </a:r>
          </a:p>
        </p:txBody>
      </p:sp>
      <p:sp>
        <p:nvSpPr>
          <p:cNvPr id="27" name="タイトル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こんなチェックはミス多発</a:t>
            </a:r>
            <a:endParaRPr kumimoji="1" lang="ja-JP" altLang="en-US" dirty="0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1"/>
          </p:nvPr>
        </p:nvSpPr>
        <p:spPr>
          <a:xfrm>
            <a:off x="899592" y="5157192"/>
            <a:ext cx="7632848" cy="1296144"/>
          </a:xfrm>
        </p:spPr>
        <p:txBody>
          <a:bodyPr/>
          <a:lstStyle/>
          <a:p>
            <a:r>
              <a:rPr kumimoji="1" lang="ja-JP" altLang="en-US" sz="2400" dirty="0"/>
              <a:t>手順の中に検査を混ぜ込む </a:t>
            </a:r>
            <a:r>
              <a:rPr kumimoji="1" lang="en-US" altLang="ja-JP" sz="2400" dirty="0">
                <a:sym typeface="Wingdings" pitchFamily="2" charset="2"/>
              </a:rPr>
              <a:t> </a:t>
            </a:r>
            <a:r>
              <a:rPr kumimoji="1" lang="ja-JP" altLang="en-US" sz="2400" dirty="0">
                <a:sym typeface="Wingdings" pitchFamily="2" charset="2"/>
              </a:rPr>
              <a:t>検査が甘くなる</a:t>
            </a:r>
            <a:endParaRPr kumimoji="1" lang="en-US" altLang="ja-JP" sz="2400" dirty="0">
              <a:sym typeface="Wingdings" pitchFamily="2" charset="2"/>
            </a:endParaRPr>
          </a:p>
          <a:p>
            <a:pPr lvl="1"/>
            <a:r>
              <a:rPr lang="ja-JP" altLang="en-US" sz="2000" dirty="0">
                <a:sym typeface="Wingdings" pitchFamily="2" charset="2"/>
              </a:rPr>
              <a:t>人材のローテションがきかず自分で検査</a:t>
            </a:r>
            <a:endParaRPr lang="en-US" altLang="ja-JP" sz="2000" dirty="0">
              <a:sym typeface="Wingdings" pitchFamily="2" charset="2"/>
            </a:endParaRPr>
          </a:p>
          <a:p>
            <a:pPr lvl="2"/>
            <a:r>
              <a:rPr lang="ja-JP" altLang="en-US" sz="1600" dirty="0">
                <a:sym typeface="Wingdings" pitchFamily="2" charset="2"/>
              </a:rPr>
              <a:t>自分がついさっきやった仕事の結果を間違いだとは思えない</a:t>
            </a:r>
            <a:endParaRPr lang="en-US" altLang="ja-JP" sz="1600" dirty="0">
              <a:sym typeface="Wingdings" pitchFamily="2" charset="2"/>
            </a:endParaRPr>
          </a:p>
          <a:p>
            <a:pPr lvl="1"/>
            <a:r>
              <a:rPr kumimoji="1" lang="ja-JP" altLang="en-US" sz="2200" dirty="0">
                <a:sym typeface="Wingdings" pitchFamily="2" charset="2"/>
              </a:rPr>
              <a:t>筋まるごと忘れると検査も忘れられる</a:t>
            </a:r>
            <a:endParaRPr kumimoji="1" lang="ja-JP" altLang="en-US" sz="2200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CDD91-D07F-43D5-A7C5-186B64D2CA0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1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右矢印 3"/>
          <p:cNvSpPr/>
          <p:nvPr/>
        </p:nvSpPr>
        <p:spPr>
          <a:xfrm>
            <a:off x="2771800" y="2888940"/>
            <a:ext cx="1440160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手順１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051720" y="2852936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仕事発生</a:t>
            </a:r>
          </a:p>
        </p:txBody>
      </p:sp>
      <p:sp>
        <p:nvSpPr>
          <p:cNvPr id="6" name="右矢印 5"/>
          <p:cNvSpPr/>
          <p:nvPr/>
        </p:nvSpPr>
        <p:spPr>
          <a:xfrm>
            <a:off x="4932040" y="2852936"/>
            <a:ext cx="1008112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手順２</a:t>
            </a:r>
          </a:p>
        </p:txBody>
      </p:sp>
      <p:sp>
        <p:nvSpPr>
          <p:cNvPr id="8" name="右矢印 7"/>
          <p:cNvSpPr/>
          <p:nvPr/>
        </p:nvSpPr>
        <p:spPr>
          <a:xfrm>
            <a:off x="5940152" y="2888940"/>
            <a:ext cx="1080120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手順３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7596336" y="2852936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</a:t>
            </a:r>
          </a:p>
        </p:txBody>
      </p:sp>
      <p:sp>
        <p:nvSpPr>
          <p:cNvPr id="10" name="右矢印 9"/>
          <p:cNvSpPr/>
          <p:nvPr/>
        </p:nvSpPr>
        <p:spPr>
          <a:xfrm>
            <a:off x="3059832" y="3897052"/>
            <a:ext cx="1152128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手順１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339752" y="3861048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仕事発生</a:t>
            </a:r>
          </a:p>
        </p:txBody>
      </p:sp>
      <p:sp>
        <p:nvSpPr>
          <p:cNvPr id="12" name="右矢印 11"/>
          <p:cNvSpPr/>
          <p:nvPr/>
        </p:nvSpPr>
        <p:spPr>
          <a:xfrm>
            <a:off x="4932040" y="3861048"/>
            <a:ext cx="1656184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手順２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7596336" y="3861048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043608" y="4797152"/>
            <a:ext cx="7200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925669" y="479715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</a:p>
        </p:txBody>
      </p:sp>
      <p:sp>
        <p:nvSpPr>
          <p:cNvPr id="19" name="右矢印 18"/>
          <p:cNvSpPr/>
          <p:nvPr/>
        </p:nvSpPr>
        <p:spPr>
          <a:xfrm>
            <a:off x="2699792" y="1664804"/>
            <a:ext cx="1584176" cy="576064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手順１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979712" y="1628800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仕事発生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4932040" y="1628800"/>
            <a:ext cx="720080" cy="64807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60263" y="17321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仕事１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60263" y="299230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仕事２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60263" y="40724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仕事３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4283968" y="1484784"/>
            <a:ext cx="648072" cy="30963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endParaRPr kumimoji="1" lang="ja-JP" altLang="en-US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948264" y="1556792"/>
            <a:ext cx="648072" cy="30963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endParaRPr kumimoji="1" lang="ja-JP" altLang="en-US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20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725470"/>
          </a:xfrm>
        </p:spPr>
        <p:txBody>
          <a:bodyPr/>
          <a:lstStyle/>
          <a:p>
            <a:r>
              <a:rPr kumimoji="1" lang="ja-JP" altLang="en-US" dirty="0"/>
              <a:t>節目から節目へ　型から型へ</a:t>
            </a:r>
          </a:p>
        </p:txBody>
      </p:sp>
      <p:sp>
        <p:nvSpPr>
          <p:cNvPr id="22" name="コンテンツ プレースホルダ 21"/>
          <p:cNvSpPr>
            <a:spLocks noGrp="1"/>
          </p:cNvSpPr>
          <p:nvPr>
            <p:ph sz="quarter" idx="1"/>
          </p:nvPr>
        </p:nvSpPr>
        <p:spPr>
          <a:xfrm>
            <a:off x="755576" y="5085184"/>
            <a:ext cx="8003232" cy="1368152"/>
          </a:xfrm>
        </p:spPr>
        <p:txBody>
          <a:bodyPr/>
          <a:lstStyle/>
          <a:p>
            <a:r>
              <a:rPr kumimoji="1" lang="ja-JP" altLang="en-US" sz="2000" dirty="0"/>
              <a:t>ここぞというタイミングで、一斉検査</a:t>
            </a:r>
            <a:endParaRPr kumimoji="1" lang="en-US" altLang="ja-JP" sz="2000" dirty="0"/>
          </a:p>
          <a:p>
            <a:pPr lvl="1"/>
            <a:r>
              <a:rPr lang="ja-JP" altLang="en-US" sz="1800" dirty="0"/>
              <a:t>例：遠足の前日午後５時に見るチェックリスト</a:t>
            </a:r>
            <a:endParaRPr lang="en-US" altLang="ja-JP" sz="1800" dirty="0"/>
          </a:p>
          <a:p>
            <a:pPr lvl="1"/>
            <a:r>
              <a:rPr lang="ja-JP" altLang="en-US" sz="1800" dirty="0"/>
              <a:t>全体静止で集合写真を撮る：</a:t>
            </a:r>
            <a:r>
              <a:rPr kumimoji="1" lang="ja-JP" altLang="en-US" sz="1800" dirty="0"/>
              <a:t>「バッチ決め」</a:t>
            </a:r>
            <a:endParaRPr kumimoji="1" lang="en-US" altLang="ja-JP" sz="1800" dirty="0"/>
          </a:p>
          <a:p>
            <a:pPr lvl="1"/>
            <a:r>
              <a:rPr lang="ja-JP" altLang="en-US" sz="1800" dirty="0"/>
              <a:t>「直接、目的地で現地集合」では落伍者が出る。途中の関所でこまめに点呼</a:t>
            </a:r>
            <a:endParaRPr kumimoji="1" lang="ja-JP" altLang="en-US" sz="1800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CDD91-D07F-43D5-A7C5-186B64D2CA0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8202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勝って兜の緒を締めよ：達成感</a:t>
            </a:r>
            <a:endParaRPr lang="en-US" altLang="ja-JP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75" y="1071563"/>
            <a:ext cx="7772400" cy="255270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defRPr/>
            </a:pPr>
            <a:r>
              <a:rPr lang="ja-JP" altLang="en-US" dirty="0"/>
              <a:t>達成感の保留</a:t>
            </a:r>
          </a:p>
          <a:p>
            <a:pPr marL="990600" lvl="1" indent="-5334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r>
              <a:rPr lang="ja-JP" altLang="en-US" dirty="0"/>
              <a:t>途中で気を抜かせない</a:t>
            </a:r>
            <a:endParaRPr lang="en-US" altLang="ja-JP" dirty="0"/>
          </a:p>
          <a:p>
            <a:pPr marL="990600" lvl="1" indent="-5334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r>
              <a:rPr lang="en-US" altLang="ja-JP" dirty="0"/>
              <a:t>ATM</a:t>
            </a:r>
            <a:r>
              <a:rPr lang="ja-JP" altLang="en-US" dirty="0"/>
              <a:t>で、現金出しは手順の最後に置かれている</a:t>
            </a:r>
            <a:endParaRPr lang="en-US" altLang="ja-JP" dirty="0"/>
          </a:p>
          <a:p>
            <a:pPr marL="990600" lvl="1" indent="-5334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 2"/>
              <a:buChar char=""/>
              <a:defRPr/>
            </a:pP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C7EE-F234-42D2-B050-7D1E9A521EED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pic>
        <p:nvPicPr>
          <p:cNvPr id="19460" name="図 4" descr="終了儀式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565400"/>
            <a:ext cx="6929437" cy="320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テキスト ボックス 1"/>
          <p:cNvSpPr txBox="1">
            <a:spLocks noChangeArrowheads="1"/>
          </p:cNvSpPr>
          <p:nvPr/>
        </p:nvSpPr>
        <p:spPr bwMode="auto">
          <a:xfrm>
            <a:off x="1763713" y="5949950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総員整列。最後に儀式。途中で気を抜かない</a:t>
            </a:r>
          </a:p>
        </p:txBody>
      </p:sp>
    </p:spTree>
    <p:extLst>
      <p:ext uri="{BB962C8B-B14F-4D97-AF65-F5344CB8AC3E}">
        <p14:creationId xmlns:p14="http://schemas.microsoft.com/office/powerpoint/2010/main" val="4286142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"/>
          </p:nvPr>
        </p:nvSpPr>
        <p:spPr>
          <a:xfrm>
            <a:off x="827584" y="980728"/>
            <a:ext cx="7344816" cy="5472608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kumimoji="1" lang="ja-JP" altLang="en-US" sz="4000" dirty="0"/>
              <a:t>固いマニュアル事故の元</a:t>
            </a:r>
            <a:endParaRPr kumimoji="1" lang="en-US" altLang="ja-JP" sz="4000" dirty="0"/>
          </a:p>
          <a:p>
            <a:pPr marL="742950" indent="-742950">
              <a:buFont typeface="+mj-lt"/>
              <a:buAutoNum type="arabicPeriod"/>
            </a:pPr>
            <a:r>
              <a:rPr kumimoji="1" lang="ja-JP" altLang="en-US" sz="4000" dirty="0"/>
              <a:t>仲間同士、見せ合い、話し合うべし</a:t>
            </a:r>
            <a:endParaRPr kumimoji="1" lang="en-US" altLang="ja-JP" sz="4000" dirty="0"/>
          </a:p>
          <a:p>
            <a:pPr marL="742950" indent="-742950">
              <a:buFont typeface="+mj-lt"/>
              <a:buAutoNum type="arabicPeriod"/>
            </a:pPr>
            <a:r>
              <a:rPr lang="ja-JP" altLang="en-US" sz="4000" dirty="0"/>
              <a:t>作法を固めよ。</a:t>
            </a:r>
            <a:endParaRPr lang="en-US" altLang="ja-JP" sz="4000" dirty="0"/>
          </a:p>
          <a:p>
            <a:pPr marL="1017588" lvl="1" indent="-742950"/>
            <a:r>
              <a:rPr lang="ja-JP" altLang="en-US" sz="3600" dirty="0"/>
              <a:t>場所を決め、タイミングを決める</a:t>
            </a:r>
            <a:endParaRPr lang="en-US" altLang="ja-JP" sz="3600" dirty="0"/>
          </a:p>
          <a:p>
            <a:pPr marL="742950" indent="-742950">
              <a:buFont typeface="+mj-lt"/>
              <a:buAutoNum type="arabicPeriod"/>
            </a:pPr>
            <a:r>
              <a:rPr kumimoji="1" lang="ja-JP" altLang="en-US" sz="4000" dirty="0"/>
              <a:t>チェックは工夫せよ</a:t>
            </a:r>
            <a:endParaRPr kumimoji="1" lang="en-US" altLang="ja-JP" sz="4000" dirty="0"/>
          </a:p>
          <a:p>
            <a:pPr marL="1017587" lvl="2" indent="-742950">
              <a:spcBef>
                <a:spcPts val="575"/>
              </a:spcBef>
              <a:buClr>
                <a:schemeClr val="accent1"/>
              </a:buClr>
            </a:pPr>
            <a:r>
              <a:rPr lang="ja-JP" altLang="en-US" sz="3200" dirty="0"/>
              <a:t>型から型へ。</a:t>
            </a:r>
            <a:r>
              <a:rPr lang="ja-JP" altLang="en-US" sz="3200" dirty="0" err="1"/>
              <a:t>止まって止まって</a:t>
            </a:r>
            <a:r>
              <a:rPr lang="ja-JP" altLang="en-US" sz="3200" dirty="0"/>
              <a:t>、仕事を進める。</a:t>
            </a:r>
            <a:endParaRPr lang="en-US" altLang="ja-JP" sz="3200" dirty="0"/>
          </a:p>
          <a:p>
            <a:pPr marL="742950" indent="-742950">
              <a:buFont typeface="+mj-lt"/>
              <a:buAutoNum type="arabicPeriod"/>
            </a:pPr>
            <a:endParaRPr kumimoji="1"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F4AB3-EE87-48C5-BD22-EC61C5227A2C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921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１．マニュアルが不適切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91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良い</a:t>
            </a:r>
            <a:r>
              <a:rPr kumimoji="1" lang="ja-JP" altLang="en-US" dirty="0"/>
              <a:t>マニュアルとは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kumimoji="1" lang="ja-JP" altLang="en-US" dirty="0"/>
              <a:t>書き手が責任を持つ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今日の相手投手、カーブが調子いいな</a:t>
            </a:r>
            <a:endParaRPr kumimoji="1" lang="en-US" altLang="ja-JP" dirty="0"/>
          </a:p>
          <a:p>
            <a:pPr lvl="1"/>
            <a:r>
              <a:rPr lang="en-US" altLang="ja-JP" dirty="0"/>
              <a:t>×</a:t>
            </a:r>
            <a:r>
              <a:rPr lang="ja-JP" altLang="en-US" dirty="0"/>
              <a:t>「カーブに注意せよ」</a:t>
            </a:r>
            <a:endParaRPr lang="en-US" altLang="ja-JP" dirty="0"/>
          </a:p>
          <a:p>
            <a:pPr lvl="1"/>
            <a:r>
              <a:rPr kumimoji="1" lang="ja-JP" altLang="en-US" dirty="0"/>
              <a:t>○「カーブに手を出すな」</a:t>
            </a:r>
            <a:endParaRPr kumimoji="1" lang="en-US" altLang="ja-JP" dirty="0"/>
          </a:p>
          <a:p>
            <a:r>
              <a:rPr lang="ja-JP" altLang="en-US" dirty="0"/>
              <a:t>レシピをかけ。ルールブックを書くな</a:t>
            </a:r>
            <a:endParaRPr lang="en-US" altLang="ja-JP" dirty="0"/>
          </a:p>
          <a:p>
            <a:pPr lvl="1"/>
            <a:r>
              <a:rPr kumimoji="1" lang="ja-JP" altLang="en-US" dirty="0"/>
              <a:t>○「まず、こうする。次に、こうする」</a:t>
            </a:r>
            <a:endParaRPr kumimoji="1" lang="en-US" altLang="ja-JP" dirty="0"/>
          </a:p>
          <a:p>
            <a:pPr lvl="1"/>
            <a:r>
              <a:rPr lang="en-US" altLang="ja-JP" dirty="0"/>
              <a:t>×</a:t>
            </a:r>
            <a:r>
              <a:rPr lang="ja-JP" altLang="en-US" dirty="0"/>
              <a:t>「第１条、部長は○○することができる」</a:t>
            </a:r>
            <a:endParaRPr kumimoji="1" lang="en-US" altLang="ja-JP" dirty="0"/>
          </a:p>
          <a:p>
            <a:r>
              <a:rPr kumimoji="1" lang="ja-JP" altLang="en-US" dirty="0"/>
              <a:t>読める量に書く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○：１ページが理想。（余計な参考情報は略す）</a:t>
            </a:r>
            <a:endParaRPr kumimoji="1" lang="en-US" altLang="ja-JP" dirty="0"/>
          </a:p>
          <a:p>
            <a:pPr lvl="1"/>
            <a:r>
              <a:rPr lang="en-US" altLang="ja-JP" dirty="0"/>
              <a:t>×</a:t>
            </a:r>
            <a:r>
              <a:rPr lang="ja-JP" altLang="en-US" dirty="0"/>
              <a:t>：分厚いマニュアル</a:t>
            </a:r>
            <a:endParaRPr lang="en-US" altLang="ja-JP" dirty="0"/>
          </a:p>
          <a:p>
            <a:r>
              <a:rPr lang="ja-JP" altLang="en-US" dirty="0"/>
              <a:t>大和言葉で簡単に書く</a:t>
            </a:r>
            <a:endParaRPr lang="en-US" altLang="ja-JP" dirty="0"/>
          </a:p>
          <a:p>
            <a:pPr lvl="1"/>
            <a:r>
              <a:rPr lang="ja-JP" altLang="en-US" dirty="0"/>
              <a:t>○：「見る」</a:t>
            </a:r>
            <a:endParaRPr lang="en-US" altLang="ja-JP" dirty="0"/>
          </a:p>
          <a:p>
            <a:pPr lvl="1"/>
            <a:r>
              <a:rPr lang="en-US" altLang="ja-JP" dirty="0"/>
              <a:t>×</a:t>
            </a:r>
            <a:r>
              <a:rPr lang="ja-JP" altLang="en-US" dirty="0"/>
              <a:t>：「視認する」、「視認を行う」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8E99D-2747-4889-B24B-F1E64463DBE4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74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/>
          <a:lstStyle/>
          <a:p>
            <a:pPr eaLnBrk="1" hangingPunct="1"/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目立ち効果 「ポップアウト」</a:t>
            </a:r>
          </a:p>
        </p:txBody>
      </p:sp>
      <p:grpSp>
        <p:nvGrpSpPr>
          <p:cNvPr id="29699" name="グループ化 21"/>
          <p:cNvGrpSpPr>
            <a:grpSpLocks/>
          </p:cNvGrpSpPr>
          <p:nvPr/>
        </p:nvGrpSpPr>
        <p:grpSpPr bwMode="auto">
          <a:xfrm>
            <a:off x="857250" y="1773238"/>
            <a:ext cx="2714625" cy="3657600"/>
            <a:chOff x="5000625" y="1543050"/>
            <a:chExt cx="2714625" cy="3657600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000625" y="19240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534025" y="19240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000625" y="26860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34025" y="26860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000625" y="34480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5534025" y="34480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5000625" y="42862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5534025" y="42862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3" name="Rectangle 26"/>
            <p:cNvSpPr>
              <a:spLocks noChangeArrowheads="1"/>
            </p:cNvSpPr>
            <p:nvPr/>
          </p:nvSpPr>
          <p:spPr bwMode="auto">
            <a:xfrm>
              <a:off x="7181850" y="15430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4" name="Rectangle 27"/>
            <p:cNvSpPr>
              <a:spLocks noChangeArrowheads="1"/>
            </p:cNvSpPr>
            <p:nvPr/>
          </p:nvSpPr>
          <p:spPr bwMode="auto">
            <a:xfrm>
              <a:off x="7181850" y="20764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5" name="Rectangle 30"/>
            <p:cNvSpPr>
              <a:spLocks noChangeArrowheads="1"/>
            </p:cNvSpPr>
            <p:nvPr/>
          </p:nvSpPr>
          <p:spPr bwMode="auto">
            <a:xfrm>
              <a:off x="7181850" y="28384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6" name="Rectangle 31"/>
            <p:cNvSpPr>
              <a:spLocks noChangeArrowheads="1"/>
            </p:cNvSpPr>
            <p:nvPr/>
          </p:nvSpPr>
          <p:spPr bwMode="auto">
            <a:xfrm>
              <a:off x="7181850" y="33718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7" name="Rectangle 32"/>
            <p:cNvSpPr>
              <a:spLocks noChangeArrowheads="1"/>
            </p:cNvSpPr>
            <p:nvPr/>
          </p:nvSpPr>
          <p:spPr bwMode="auto">
            <a:xfrm>
              <a:off x="7181850" y="4133850"/>
              <a:ext cx="533400" cy="5334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718" name="Rectangle 33"/>
            <p:cNvSpPr>
              <a:spLocks noChangeArrowheads="1"/>
            </p:cNvSpPr>
            <p:nvPr/>
          </p:nvSpPr>
          <p:spPr bwMode="auto">
            <a:xfrm>
              <a:off x="7181850" y="4667250"/>
              <a:ext cx="533400" cy="5334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kumimoji="0"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29700" name="図 38" descr="視認板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1428750"/>
            <a:ext cx="3989387" cy="457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テキスト ボックス 20"/>
          <p:cNvSpPr txBox="1">
            <a:spLocks noChangeArrowheads="1"/>
          </p:cNvSpPr>
          <p:nvPr/>
        </p:nvSpPr>
        <p:spPr bwMode="auto">
          <a:xfrm>
            <a:off x="598488" y="520223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どれが逆？</a:t>
            </a:r>
          </a:p>
        </p:txBody>
      </p:sp>
      <p:sp>
        <p:nvSpPr>
          <p:cNvPr id="29702" name="テキスト ボックス 21"/>
          <p:cNvSpPr txBox="1">
            <a:spLocks noChangeArrowheads="1"/>
          </p:cNvSpPr>
          <p:nvPr/>
        </p:nvSpPr>
        <p:spPr bwMode="auto">
          <a:xfrm>
            <a:off x="2571750" y="548798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どれが逆？</a:t>
            </a:r>
          </a:p>
        </p:txBody>
      </p:sp>
      <p:sp>
        <p:nvSpPr>
          <p:cNvPr id="29703" name="テキスト ボックス 22"/>
          <p:cNvSpPr txBox="1">
            <a:spLocks noChangeArrowheads="1"/>
          </p:cNvSpPr>
          <p:nvPr/>
        </p:nvSpPr>
        <p:spPr bwMode="auto">
          <a:xfrm>
            <a:off x="6215063" y="602138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誰かいる？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DABE6-242E-4F4D-927F-7581BEE5B5A1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5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02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6"/>
          <p:cNvSpPr>
            <a:spLocks noGrp="1"/>
          </p:cNvSpPr>
          <p:nvPr>
            <p:ph type="title"/>
          </p:nvPr>
        </p:nvSpPr>
        <p:spPr>
          <a:xfrm>
            <a:off x="658813" y="115888"/>
            <a:ext cx="7945437" cy="990600"/>
          </a:xfrm>
        </p:spPr>
        <p:txBody>
          <a:bodyPr/>
          <a:lstStyle/>
          <a:p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ポップアウトを考えた書式にする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89046-073E-4397-A274-177F41D7FB31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6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093911"/>
            <a:ext cx="5784850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3714750"/>
            <a:ext cx="5094287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05177" y="1796623"/>
            <a:ext cx="29546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この管理簿では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確認もれが連発した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52213" y="4480629"/>
            <a:ext cx="32624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変な所を目立たせる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横位置そろえ、色塗り</a:t>
            </a:r>
          </a:p>
        </p:txBody>
      </p:sp>
    </p:spTree>
    <p:extLst>
      <p:ext uri="{BB962C8B-B14F-4D97-AF65-F5344CB8AC3E}">
        <p14:creationId xmlns:p14="http://schemas.microsoft.com/office/powerpoint/2010/main" val="213975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どっちが楽？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87624" y="1556792"/>
          <a:ext cx="2543944" cy="3904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島根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420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千葉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300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690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千葉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300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奈良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170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山梨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290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148064" y="1541018"/>
          <a:ext cx="2543944" cy="3904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奈良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170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山梨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290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千葉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300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千葉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300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島根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420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70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690</a:t>
                      </a:r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23528" y="5836622"/>
            <a:ext cx="85779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並べ替えをかけると、間違いデータが変な場所に出現するので、チェックが楽。</a:t>
            </a:r>
            <a:endParaRPr kumimoji="1" lang="en-US" altLang="ja-JP" sz="2000" dirty="0"/>
          </a:p>
          <a:p>
            <a:r>
              <a:rPr lang="ja-JP" altLang="en-US" sz="2000" dirty="0"/>
              <a:t>ダブったデータも見分けやすい</a:t>
            </a:r>
            <a:endParaRPr kumimoji="1" lang="ja-JP" altLang="en-US" sz="20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F555A-3B23-4665-A2C7-47A0B9501374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787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２．チームワークが不十分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51992-61E6-4512-A0F0-2CF51DCB2020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705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図 22" descr="タブレット交換mini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571" y="1932037"/>
            <a:ext cx="2419350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988300" cy="796925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物体化：モノで状況をたとえる</a:t>
            </a: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1399158" y="4797475"/>
            <a:ext cx="2236788" cy="4000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列車の通行許可証</a:t>
            </a:r>
          </a:p>
        </p:txBody>
      </p:sp>
      <p:pic>
        <p:nvPicPr>
          <p:cNvPr id="28677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08" y="1412925"/>
            <a:ext cx="1428750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図 21" descr="ドアタグ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671" y="1916162"/>
            <a:ext cx="4214812" cy="281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389636" y="4521175"/>
            <a:ext cx="4214812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飛行機のドアの動作モード管理（鍵ストラップ）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C4800-CA4F-47CD-A9F1-0EE4DD2395D3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9</a:t>
            </a:fld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83" name="テキスト ボックス 5"/>
          <p:cNvSpPr txBox="1">
            <a:spLocks noChangeArrowheads="1"/>
          </p:cNvSpPr>
          <p:nvPr/>
        </p:nvSpPr>
        <p:spPr bwMode="auto">
          <a:xfrm>
            <a:off x="467544" y="5310562"/>
            <a:ext cx="839204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「情報の物体化」</a:t>
            </a:r>
            <a:r>
              <a:rPr lang="ja-JP" altLang="en-US" sz="3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こそ</a:t>
            </a:r>
            <a:r>
              <a:rPr lang="ja-JP" altLang="en-US" sz="3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チームワークの決め手</a:t>
            </a:r>
            <a:endParaRPr lang="en-US" altLang="ja-JP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機関助手が機関士に出すクイズ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客室乗務員の相互確認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2077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</TotalTime>
  <Words>1432</Words>
  <Application>Microsoft Office PowerPoint</Application>
  <PresentationFormat>画面に合わせる (4:3)</PresentationFormat>
  <Paragraphs>290</Paragraphs>
  <Slides>24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メイリオ</vt:lpstr>
      <vt:lpstr>Arial</vt:lpstr>
      <vt:lpstr>Calibri</vt:lpstr>
      <vt:lpstr>Lucida Sans Unicode</vt:lpstr>
      <vt:lpstr>Times New Roman</vt:lpstr>
      <vt:lpstr>Wingdings</vt:lpstr>
      <vt:lpstr>Wingdings 2</vt:lpstr>
      <vt:lpstr>ジャパネスク</vt:lpstr>
      <vt:lpstr>ヒューマンエラーの理論と対策</vt:lpstr>
      <vt:lpstr>ヒューマンエラーの原因</vt:lpstr>
      <vt:lpstr>１．マニュアルが不適切</vt:lpstr>
      <vt:lpstr>良いマニュアルとは</vt:lpstr>
      <vt:lpstr>目立ち効果 「ポップアウト」</vt:lpstr>
      <vt:lpstr>ポップアウトを考えた書式にする</vt:lpstr>
      <vt:lpstr>どっちが楽？</vt:lpstr>
      <vt:lpstr>２．チームワークが不十分</vt:lpstr>
      <vt:lpstr>物体化：モノで状況をたとえる</vt:lpstr>
      <vt:lpstr>知恵は「無茶振り」で出る</vt:lpstr>
      <vt:lpstr>事故が起こるのはここだ</vt:lpstr>
      <vt:lpstr>1985年日航機事故の後、こう対策した</vt:lpstr>
      <vt:lpstr>３．時と場所が不定</vt:lpstr>
      <vt:lpstr>ゾーニング 場所の意味と、流れの向きを統制</vt:lpstr>
      <vt:lpstr>PowerPoint プレゼンテーション</vt:lpstr>
      <vt:lpstr>PowerPoint プレゼンテーション</vt:lpstr>
      <vt:lpstr>一本道手順とゾーニングの調和</vt:lpstr>
      <vt:lpstr>お立ち台と枠</vt:lpstr>
      <vt:lpstr>４．チェックのやり方が下手</vt:lpstr>
      <vt:lpstr>チェックの３方式</vt:lpstr>
      <vt:lpstr>こんなチェックはミス多発</vt:lpstr>
      <vt:lpstr>節目から節目へ　型から型へ</vt:lpstr>
      <vt:lpstr>勝って兜の緒を締めよ：達成感</vt:lpstr>
      <vt:lpstr>まとめ</vt:lpstr>
    </vt:vector>
  </TitlesOfParts>
  <Manager>中田　亨</Manager>
  <Company>産業技術総合研究所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ヒューマンエラー抑止</dc:title>
  <dc:creator>中田　亨</dc:creator>
  <cp:lastModifiedBy>新潟県労働基準協会連合会</cp:lastModifiedBy>
  <cp:revision>613</cp:revision>
  <cp:lastPrinted>2019-11-11T04:24:21Z</cp:lastPrinted>
  <dcterms:created xsi:type="dcterms:W3CDTF">2006-03-07T02:52:03Z</dcterms:created>
  <dcterms:modified xsi:type="dcterms:W3CDTF">2020-01-20T01:30:12Z</dcterms:modified>
</cp:coreProperties>
</file>