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7.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1"/>
  </p:notesMasterIdLst>
  <p:sldIdLst>
    <p:sldId id="590" r:id="rId3"/>
    <p:sldId id="591" r:id="rId4"/>
    <p:sldId id="592" r:id="rId5"/>
    <p:sldId id="594" r:id="rId6"/>
    <p:sldId id="595" r:id="rId7"/>
    <p:sldId id="801" r:id="rId8"/>
    <p:sldId id="800" r:id="rId9"/>
    <p:sldId id="599" r:id="rId10"/>
    <p:sldId id="626" r:id="rId11"/>
    <p:sldId id="720" r:id="rId12"/>
    <p:sldId id="745" r:id="rId13"/>
    <p:sldId id="746" r:id="rId14"/>
    <p:sldId id="748" r:id="rId15"/>
    <p:sldId id="749" r:id="rId16"/>
    <p:sldId id="803" r:id="rId17"/>
    <p:sldId id="804" r:id="rId18"/>
    <p:sldId id="753" r:id="rId19"/>
    <p:sldId id="802" r:id="rId20"/>
    <p:sldId id="808" r:id="rId21"/>
    <p:sldId id="806" r:id="rId22"/>
    <p:sldId id="809" r:id="rId23"/>
    <p:sldId id="810" r:id="rId24"/>
    <p:sldId id="811" r:id="rId25"/>
    <p:sldId id="689" r:id="rId26"/>
    <p:sldId id="690" r:id="rId27"/>
    <p:sldId id="691" r:id="rId28"/>
    <p:sldId id="605" r:id="rId29"/>
    <p:sldId id="606" r:id="rId30"/>
    <p:sldId id="654" r:id="rId31"/>
    <p:sldId id="656" r:id="rId32"/>
    <p:sldId id="657" r:id="rId33"/>
    <p:sldId id="659" r:id="rId34"/>
    <p:sldId id="660" r:id="rId35"/>
    <p:sldId id="661" r:id="rId36"/>
    <p:sldId id="795" r:id="rId37"/>
    <p:sldId id="796" r:id="rId38"/>
    <p:sldId id="785" r:id="rId39"/>
    <p:sldId id="786" r:id="rId40"/>
    <p:sldId id="788" r:id="rId41"/>
    <p:sldId id="789" r:id="rId42"/>
    <p:sldId id="790" r:id="rId43"/>
    <p:sldId id="792" r:id="rId44"/>
    <p:sldId id="699" r:id="rId45"/>
    <p:sldId id="700" r:id="rId46"/>
    <p:sldId id="683" r:id="rId47"/>
    <p:sldId id="684" r:id="rId48"/>
    <p:sldId id="685" r:id="rId49"/>
    <p:sldId id="687" r:id="rId50"/>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CCFFCC"/>
    <a:srgbClr val="FF99CC"/>
    <a:srgbClr val="FFCCFF"/>
    <a:srgbClr val="CCFF99"/>
    <a:srgbClr val="FF99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721" autoAdjust="0"/>
  </p:normalViewPr>
  <p:slideViewPr>
    <p:cSldViewPr>
      <p:cViewPr varScale="1">
        <p:scale>
          <a:sx n="57" d="100"/>
          <a:sy n="57" d="100"/>
        </p:scale>
        <p:origin x="1776" y="66"/>
      </p:cViewPr>
      <p:guideLst>
        <p:guide orient="horz" pos="2160"/>
        <p:guide pos="2880"/>
      </p:guideLst>
    </p:cSldViewPr>
  </p:slideViewPr>
  <p:outlineViewPr>
    <p:cViewPr>
      <p:scale>
        <a:sx n="33" d="100"/>
        <a:sy n="33" d="100"/>
      </p:scale>
      <p:origin x="0" y="-2148"/>
    </p:cViewPr>
  </p:outlineViewPr>
  <p:notesTextViewPr>
    <p:cViewPr>
      <p:scale>
        <a:sx n="1" d="1"/>
        <a:sy n="1" d="1"/>
      </p:scale>
      <p:origin x="0" y="0"/>
    </p:cViewPr>
  </p:notesTextViewPr>
  <p:notesViewPr>
    <p:cSldViewPr>
      <p:cViewPr varScale="1">
        <p:scale>
          <a:sx n="74" d="100"/>
          <a:sy n="74" d="100"/>
        </p:scale>
        <p:origin x="212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tx>
            <c:strRef>
              <c:f>Sheet1!$B$1</c:f>
              <c:strCache>
                <c:ptCount val="1"/>
                <c:pt idx="0">
                  <c:v>死傷災害</c:v>
                </c:pt>
              </c:strCache>
            </c:strRef>
          </c:tx>
          <c:spPr>
            <a:ln>
              <a:solidFill>
                <a:schemeClr val="tx1"/>
              </a:solidFill>
            </a:ln>
          </c:spPr>
          <c:dPt>
            <c:idx val="0"/>
            <c:bubble3D val="0"/>
            <c:spPr>
              <a:pattFill prst="smGrid">
                <a:fgClr>
                  <a:schemeClr val="accent1"/>
                </a:fgClr>
                <a:bgClr>
                  <a:schemeClr val="bg1"/>
                </a:bgClr>
              </a:pattFill>
              <a:ln>
                <a:solidFill>
                  <a:schemeClr val="tx1"/>
                </a:solidFill>
              </a:ln>
            </c:spPr>
            <c:extLst>
              <c:ext xmlns:c16="http://schemas.microsoft.com/office/drawing/2014/chart" uri="{C3380CC4-5D6E-409C-BE32-E72D297353CC}">
                <c16:uniqueId val="{00000001-9FBD-4F92-9159-982B971E7187}"/>
              </c:ext>
            </c:extLst>
          </c:dPt>
          <c:dPt>
            <c:idx val="1"/>
            <c:bubble3D val="0"/>
            <c:spPr>
              <a:pattFill prst="ltUpDiag">
                <a:fgClr>
                  <a:srgbClr val="C00000"/>
                </a:fgClr>
                <a:bgClr>
                  <a:schemeClr val="bg1"/>
                </a:bgClr>
              </a:pattFill>
              <a:ln>
                <a:solidFill>
                  <a:schemeClr val="tx1"/>
                </a:solidFill>
              </a:ln>
            </c:spPr>
            <c:extLst>
              <c:ext xmlns:c16="http://schemas.microsoft.com/office/drawing/2014/chart" uri="{C3380CC4-5D6E-409C-BE32-E72D297353CC}">
                <c16:uniqueId val="{00000003-9FBD-4F92-9159-982B971E7187}"/>
              </c:ext>
            </c:extLst>
          </c:dPt>
          <c:dPt>
            <c:idx val="2"/>
            <c:bubble3D val="0"/>
            <c:spPr>
              <a:pattFill prst="dkHorz">
                <a:fgClr>
                  <a:schemeClr val="accent3">
                    <a:lumMod val="75000"/>
                  </a:schemeClr>
                </a:fgClr>
                <a:bgClr>
                  <a:schemeClr val="bg1"/>
                </a:bgClr>
              </a:pattFill>
              <a:ln>
                <a:solidFill>
                  <a:schemeClr val="tx1"/>
                </a:solidFill>
              </a:ln>
            </c:spPr>
            <c:extLst>
              <c:ext xmlns:c16="http://schemas.microsoft.com/office/drawing/2014/chart" uri="{C3380CC4-5D6E-409C-BE32-E72D297353CC}">
                <c16:uniqueId val="{00000005-9FBD-4F92-9159-982B971E7187}"/>
              </c:ext>
            </c:extLst>
          </c:dPt>
          <c:dPt>
            <c:idx val="3"/>
            <c:bubble3D val="0"/>
            <c:spPr>
              <a:pattFill prst="diagBrick">
                <a:fgClr>
                  <a:schemeClr val="accent5">
                    <a:lumMod val="75000"/>
                  </a:schemeClr>
                </a:fgClr>
                <a:bgClr>
                  <a:schemeClr val="bg1"/>
                </a:bgClr>
              </a:pattFill>
              <a:ln>
                <a:solidFill>
                  <a:schemeClr val="tx1"/>
                </a:solidFill>
              </a:ln>
            </c:spPr>
            <c:extLst>
              <c:ext xmlns:c16="http://schemas.microsoft.com/office/drawing/2014/chart" uri="{C3380CC4-5D6E-409C-BE32-E72D297353CC}">
                <c16:uniqueId val="{00000007-9FBD-4F92-9159-982B971E7187}"/>
              </c:ext>
            </c:extLst>
          </c:dPt>
          <c:dPt>
            <c:idx val="4"/>
            <c:bubble3D val="0"/>
            <c:spPr>
              <a:pattFill prst="zigZag">
                <a:fgClr>
                  <a:srgbClr val="FF0000"/>
                </a:fgClr>
                <a:bgClr>
                  <a:schemeClr val="bg1"/>
                </a:bgClr>
              </a:pattFill>
              <a:ln>
                <a:solidFill>
                  <a:schemeClr val="tx1"/>
                </a:solidFill>
              </a:ln>
            </c:spPr>
            <c:extLst>
              <c:ext xmlns:c16="http://schemas.microsoft.com/office/drawing/2014/chart" uri="{C3380CC4-5D6E-409C-BE32-E72D297353CC}">
                <c16:uniqueId val="{00000009-9FBD-4F92-9159-982B971E7187}"/>
              </c:ext>
            </c:extLst>
          </c:dPt>
          <c:dPt>
            <c:idx val="5"/>
            <c:bubble3D val="0"/>
            <c:spPr>
              <a:pattFill prst="wdDnDiag">
                <a:fgClr>
                  <a:schemeClr val="tx1">
                    <a:lumMod val="85000"/>
                    <a:lumOff val="15000"/>
                  </a:schemeClr>
                </a:fgClr>
                <a:bgClr>
                  <a:schemeClr val="bg1"/>
                </a:bgClr>
              </a:pattFill>
              <a:ln>
                <a:solidFill>
                  <a:schemeClr val="tx1"/>
                </a:solidFill>
              </a:ln>
            </c:spPr>
            <c:extLst>
              <c:ext xmlns:c16="http://schemas.microsoft.com/office/drawing/2014/chart" uri="{C3380CC4-5D6E-409C-BE32-E72D297353CC}">
                <c16:uniqueId val="{0000000B-9FBD-4F92-9159-982B971E7187}"/>
              </c:ext>
            </c:extLst>
          </c:dPt>
          <c:dPt>
            <c:idx val="6"/>
            <c:bubble3D val="0"/>
            <c:spPr>
              <a:pattFill prst="dashUpDiag">
                <a:fgClr>
                  <a:schemeClr val="accent2">
                    <a:lumMod val="60000"/>
                    <a:lumOff val="40000"/>
                  </a:schemeClr>
                </a:fgClr>
                <a:bgClr>
                  <a:schemeClr val="bg1"/>
                </a:bgClr>
              </a:pattFill>
              <a:ln>
                <a:solidFill>
                  <a:schemeClr val="tx1"/>
                </a:solidFill>
              </a:ln>
            </c:spPr>
            <c:extLst>
              <c:ext xmlns:c16="http://schemas.microsoft.com/office/drawing/2014/chart" uri="{C3380CC4-5D6E-409C-BE32-E72D297353CC}">
                <c16:uniqueId val="{0000000D-9FBD-4F92-9159-982B971E7187}"/>
              </c:ext>
            </c:extLst>
          </c:dPt>
          <c:dLbls>
            <c:dLbl>
              <c:idx val="3"/>
              <c:layout>
                <c:manualLayout>
                  <c:x val="8.2712486269919644E-2"/>
                  <c:y val="-5.8173955516014619E-2"/>
                </c:manualLayout>
              </c:layout>
              <c:tx>
                <c:rich>
                  <a:bodyPr/>
                  <a:lstStyle/>
                  <a:p>
                    <a:fld id="{34E434D1-8AB6-4600-9DFF-93B614CF721D}" type="CATEGORYNAME">
                      <a:rPr lang="ja-JP" altLang="en-US" smtClean="0"/>
                      <a:pPr/>
                      <a:t>[分類名]</a:t>
                    </a:fld>
                    <a:r>
                      <a:rPr lang="en-US" altLang="ja-JP" baseline="0" dirty="0"/>
                      <a:t>, </a:t>
                    </a:r>
                    <a:fld id="{2D7A8000-EEF2-4385-B930-7EEE917E44A0}" type="VALUE">
                      <a:rPr lang="en-US" altLang="ja-JP" baseline="0" smtClean="0"/>
                      <a:pPr/>
                      <a:t>[値]</a:t>
                    </a:fld>
                    <a:r>
                      <a:rPr lang="ja-JP" altLang="en-US" baseline="0" dirty="0" err="1"/>
                      <a:t>、</a:t>
                    </a:r>
                    <a:r>
                      <a:rPr lang="ja-JP" altLang="en-US" baseline="0" dirty="0"/>
                      <a:t> </a:t>
                    </a:r>
                    <a:fld id="{9167D5FE-3DBC-4A18-8113-853F98CE25A8}" type="PERCENTAGE">
                      <a:rPr lang="en-US" altLang="ja-JP" baseline="0" smtClean="0"/>
                      <a:pPr/>
                      <a:t>[パーセンテージ]</a:t>
                    </a:fld>
                    <a:endParaRPr lang="ja-JP" alt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612624847662342"/>
                      <c:h val="0.21046181526137703"/>
                    </c:manualLayout>
                  </c15:layout>
                  <c15:dlblFieldTable/>
                  <c15:showDataLabelsRange val="0"/>
                </c:ext>
                <c:ext xmlns:c16="http://schemas.microsoft.com/office/drawing/2014/chart" uri="{C3380CC4-5D6E-409C-BE32-E72D297353CC}">
                  <c16:uniqueId val="{00000007-9FBD-4F92-9159-982B971E7187}"/>
                </c:ext>
              </c:extLst>
            </c:dLbl>
            <c:dLbl>
              <c:idx val="4"/>
              <c:layout>
                <c:manualLayout>
                  <c:x val="3.6252663074688316E-2"/>
                  <c:y val="-6.4778068938932329E-2"/>
                </c:manualLayout>
              </c:layout>
              <c:tx>
                <c:rich>
                  <a:bodyPr/>
                  <a:lstStyle/>
                  <a:p>
                    <a:fld id="{3A9BB2BB-50F8-42DC-97BF-E709C7873A0F}" type="CATEGORYNAME">
                      <a:rPr lang="ja-JP" altLang="en-US"/>
                      <a:pPr/>
                      <a:t>[分類名]</a:t>
                    </a:fld>
                    <a:r>
                      <a:rPr lang="en-US" altLang="ja-JP" baseline="0" dirty="0"/>
                      <a:t>, </a:t>
                    </a:r>
                    <a:fld id="{58490274-9FE0-4D40-81A1-B874F1E928B4}" type="VALUE">
                      <a:rPr lang="en-US" altLang="ja-JP" baseline="0" smtClean="0"/>
                      <a:pPr/>
                      <a:t>[値]</a:t>
                    </a:fld>
                    <a:r>
                      <a:rPr lang="ja-JP" altLang="en-US" baseline="0" dirty="0" err="1"/>
                      <a:t>、</a:t>
                    </a:r>
                    <a:r>
                      <a:rPr lang="ja-JP" altLang="en-US" baseline="0" dirty="0"/>
                      <a:t> </a:t>
                    </a:r>
                    <a:fld id="{05613BB3-513A-4C26-8B2F-F5C69EC246F9}" type="PERCENTAGE">
                      <a:rPr lang="en-US" altLang="ja-JP" baseline="0"/>
                      <a:pPr/>
                      <a:t>[パーセンテージ]</a:t>
                    </a:fld>
                    <a:endParaRPr lang="ja-JP" alt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2734292095913178"/>
                      <c:h val="0.20473291198062324"/>
                    </c:manualLayout>
                  </c15:layout>
                  <c15:dlblFieldTable/>
                  <c15:showDataLabelsRange val="0"/>
                </c:ext>
                <c:ext xmlns:c16="http://schemas.microsoft.com/office/drawing/2014/chart" uri="{C3380CC4-5D6E-409C-BE32-E72D297353CC}">
                  <c16:uniqueId val="{00000009-9FBD-4F92-9159-982B971E7187}"/>
                </c:ext>
              </c:extLst>
            </c:dLbl>
            <c:dLbl>
              <c:idx val="5"/>
              <c:layout>
                <c:manualLayout>
                  <c:x val="1.5075282131968211E-2"/>
                  <c:y val="-4.0134914021125477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FBD-4F92-9159-982B971E7187}"/>
                </c:ext>
              </c:extLst>
            </c:dLbl>
            <c:spPr>
              <a:solidFill>
                <a:schemeClr val="bg1"/>
              </a:solidFill>
              <a:ln>
                <a:solidFill>
                  <a:schemeClr val="tx1"/>
                </a:solidFill>
              </a:ln>
            </c:spPr>
            <c:txPr>
              <a:bodyPr/>
              <a:lstStyle/>
              <a:p>
                <a:pPr>
                  <a:defRPr sz="1400"/>
                </a:pPr>
                <a:endParaRPr lang="ja-JP"/>
              </a:p>
            </c:txPr>
            <c:dLblPos val="inEnd"/>
            <c:showLegendKey val="0"/>
            <c:showVal val="1"/>
            <c:showCatName val="1"/>
            <c:showSerName val="0"/>
            <c:showPercent val="1"/>
            <c:showBubbleSize val="0"/>
            <c:showLeaderLines val="0"/>
            <c:extLst>
              <c:ext xmlns:c15="http://schemas.microsoft.com/office/drawing/2012/chart" uri="{CE6537A1-D6FC-4f65-9D91-7224C49458BB}"/>
            </c:extLst>
          </c:dLbls>
          <c:cat>
            <c:strRef>
              <c:f>Sheet1!$A$2:$A$8</c:f>
              <c:strCache>
                <c:ptCount val="7"/>
                <c:pt idx="0">
                  <c:v>転倒</c:v>
                </c:pt>
                <c:pt idx="1">
                  <c:v>墜落・転落</c:v>
                </c:pt>
                <c:pt idx="2">
                  <c:v>動作の反動、無理な動作</c:v>
                </c:pt>
                <c:pt idx="3">
                  <c:v>はさまれ・巻き込まれ</c:v>
                </c:pt>
                <c:pt idx="4">
                  <c:v>交通事故（道路）</c:v>
                </c:pt>
                <c:pt idx="5">
                  <c:v>切れ・こすれ</c:v>
                </c:pt>
                <c:pt idx="6">
                  <c:v>その他</c:v>
                </c:pt>
              </c:strCache>
            </c:strRef>
          </c:cat>
          <c:val>
            <c:numRef>
              <c:f>Sheet1!$B$2:$B$8</c:f>
              <c:numCache>
                <c:formatCode>#,##0_);[Red]\(#,##0\)</c:formatCode>
                <c:ptCount val="7"/>
                <c:pt idx="0">
                  <c:v>31833</c:v>
                </c:pt>
                <c:pt idx="1">
                  <c:v>21221</c:v>
                </c:pt>
                <c:pt idx="2">
                  <c:v>16958</c:v>
                </c:pt>
                <c:pt idx="3">
                  <c:v>14585</c:v>
                </c:pt>
                <c:pt idx="4">
                  <c:v>7889</c:v>
                </c:pt>
                <c:pt idx="5">
                  <c:v>7878</c:v>
                </c:pt>
                <c:pt idx="6">
                  <c:v>26965</c:v>
                </c:pt>
              </c:numCache>
            </c:numRef>
          </c:val>
          <c:extLst>
            <c:ext xmlns:c16="http://schemas.microsoft.com/office/drawing/2014/chart" uri="{C3380CC4-5D6E-409C-BE32-E72D297353CC}">
              <c16:uniqueId val="{0000000E-9FBD-4F92-9159-982B971E7187}"/>
            </c:ext>
          </c:extLst>
        </c:ser>
        <c:ser>
          <c:idx val="1"/>
          <c:order val="1"/>
          <c:tx>
            <c:strRef>
              <c:f>Sheet1!$C$1</c:f>
              <c:strCache>
                <c:ptCount val="1"/>
                <c:pt idx="0">
                  <c:v>列1</c:v>
                </c:pt>
              </c:strCache>
            </c:strRef>
          </c:tx>
          <c:cat>
            <c:strRef>
              <c:f>Sheet1!$A$2:$A$8</c:f>
              <c:strCache>
                <c:ptCount val="7"/>
                <c:pt idx="0">
                  <c:v>転倒</c:v>
                </c:pt>
                <c:pt idx="1">
                  <c:v>墜落・転落</c:v>
                </c:pt>
                <c:pt idx="2">
                  <c:v>動作の反動、無理な動作</c:v>
                </c:pt>
                <c:pt idx="3">
                  <c:v>はさまれ・巻き込まれ</c:v>
                </c:pt>
                <c:pt idx="4">
                  <c:v>交通事故（道路）</c:v>
                </c:pt>
                <c:pt idx="5">
                  <c:v>切れ・こすれ</c:v>
                </c:pt>
                <c:pt idx="6">
                  <c:v>その他</c:v>
                </c:pt>
              </c:strCache>
            </c:strRef>
          </c:cat>
          <c:val>
            <c:numRef>
              <c:f>Sheet1!$C$2:$C$8</c:f>
              <c:numCache>
                <c:formatCode>General</c:formatCode>
                <c:ptCount val="7"/>
                <c:pt idx="0">
                  <c:v>0.25000589025280967</c:v>
                </c:pt>
                <c:pt idx="1">
                  <c:v>0.16666273983146024</c:v>
                </c:pt>
                <c:pt idx="2">
                  <c:v>0.13318254286140627</c:v>
                </c:pt>
                <c:pt idx="3">
                  <c:v>0.11454578297167181</c:v>
                </c:pt>
                <c:pt idx="4">
                  <c:v>6.1957605887111342E-2</c:v>
                </c:pt>
                <c:pt idx="5">
                  <c:v>6.1871215512569799E-2</c:v>
                </c:pt>
                <c:pt idx="6">
                  <c:v>0.21177422268297089</c:v>
                </c:pt>
              </c:numCache>
            </c:numRef>
          </c:val>
          <c:extLst>
            <c:ext xmlns:c16="http://schemas.microsoft.com/office/drawing/2014/chart" uri="{C3380CC4-5D6E-409C-BE32-E72D297353CC}">
              <c16:uniqueId val="{0000000E-96D6-4BC8-B3A3-DDD1EB510412}"/>
            </c:ext>
          </c:extLst>
        </c:ser>
        <c:dLbls>
          <c:showLegendKey val="0"/>
          <c:showVal val="0"/>
          <c:showCatName val="0"/>
          <c:showSerName val="0"/>
          <c:showPercent val="0"/>
          <c:showBubbleSize val="0"/>
          <c:showLeaderLines val="0"/>
        </c:dLbls>
        <c:firstSliceAng val="0"/>
      </c:pieChart>
    </c:plotArea>
    <c:plotVisOnly val="1"/>
    <c:dispBlanksAs val="gap"/>
    <c:showDLblsOverMax val="0"/>
  </c:chart>
  <c:spPr>
    <a:solidFill>
      <a:schemeClr val="lt1">
        <a:alpha val="0"/>
      </a:schemeClr>
    </a:solid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tx>
            <c:strRef>
              <c:f>Sheet1!$B$1</c:f>
              <c:strCache>
                <c:ptCount val="1"/>
                <c:pt idx="0">
                  <c:v>死亡災害</c:v>
                </c:pt>
              </c:strCache>
            </c:strRef>
          </c:tx>
          <c:spPr>
            <a:ln>
              <a:solidFill>
                <a:schemeClr val="tx1"/>
              </a:solidFill>
            </a:ln>
          </c:spPr>
          <c:dPt>
            <c:idx val="0"/>
            <c:bubble3D val="0"/>
            <c:spPr>
              <a:pattFill prst="smGrid">
                <a:fgClr>
                  <a:schemeClr val="accent1"/>
                </a:fgClr>
                <a:bgClr>
                  <a:schemeClr val="bg1"/>
                </a:bgClr>
              </a:pattFill>
              <a:ln>
                <a:solidFill>
                  <a:schemeClr val="tx1"/>
                </a:solidFill>
              </a:ln>
            </c:spPr>
            <c:extLst>
              <c:ext xmlns:c16="http://schemas.microsoft.com/office/drawing/2014/chart" uri="{C3380CC4-5D6E-409C-BE32-E72D297353CC}">
                <c16:uniqueId val="{00000001-D0A0-4ABD-BF99-B894B2F8D91D}"/>
              </c:ext>
            </c:extLst>
          </c:dPt>
          <c:dPt>
            <c:idx val="1"/>
            <c:bubble3D val="0"/>
            <c:spPr>
              <a:pattFill prst="ltUpDiag">
                <a:fgClr>
                  <a:srgbClr val="C00000"/>
                </a:fgClr>
                <a:bgClr>
                  <a:schemeClr val="bg1"/>
                </a:bgClr>
              </a:pattFill>
              <a:ln>
                <a:solidFill>
                  <a:schemeClr val="tx1"/>
                </a:solidFill>
              </a:ln>
            </c:spPr>
            <c:extLst>
              <c:ext xmlns:c16="http://schemas.microsoft.com/office/drawing/2014/chart" uri="{C3380CC4-5D6E-409C-BE32-E72D297353CC}">
                <c16:uniqueId val="{00000003-D0A0-4ABD-BF99-B894B2F8D91D}"/>
              </c:ext>
            </c:extLst>
          </c:dPt>
          <c:dPt>
            <c:idx val="2"/>
            <c:bubble3D val="0"/>
            <c:spPr>
              <a:pattFill prst="dkHorz">
                <a:fgClr>
                  <a:schemeClr val="accent3">
                    <a:lumMod val="75000"/>
                  </a:schemeClr>
                </a:fgClr>
                <a:bgClr>
                  <a:schemeClr val="bg1"/>
                </a:bgClr>
              </a:pattFill>
              <a:ln>
                <a:solidFill>
                  <a:schemeClr val="tx1"/>
                </a:solidFill>
              </a:ln>
            </c:spPr>
            <c:extLst>
              <c:ext xmlns:c16="http://schemas.microsoft.com/office/drawing/2014/chart" uri="{C3380CC4-5D6E-409C-BE32-E72D297353CC}">
                <c16:uniqueId val="{00000005-D0A0-4ABD-BF99-B894B2F8D91D}"/>
              </c:ext>
            </c:extLst>
          </c:dPt>
          <c:dPt>
            <c:idx val="3"/>
            <c:bubble3D val="0"/>
            <c:spPr>
              <a:pattFill prst="diagBrick">
                <a:fgClr>
                  <a:schemeClr val="accent5">
                    <a:lumMod val="75000"/>
                  </a:schemeClr>
                </a:fgClr>
                <a:bgClr>
                  <a:schemeClr val="bg1"/>
                </a:bgClr>
              </a:pattFill>
              <a:ln>
                <a:solidFill>
                  <a:schemeClr val="tx1"/>
                </a:solidFill>
              </a:ln>
            </c:spPr>
            <c:extLst>
              <c:ext xmlns:c16="http://schemas.microsoft.com/office/drawing/2014/chart" uri="{C3380CC4-5D6E-409C-BE32-E72D297353CC}">
                <c16:uniqueId val="{00000007-D0A0-4ABD-BF99-B894B2F8D91D}"/>
              </c:ext>
            </c:extLst>
          </c:dPt>
          <c:dPt>
            <c:idx val="4"/>
            <c:bubble3D val="0"/>
            <c:spPr>
              <a:pattFill prst="zigZag">
                <a:fgClr>
                  <a:srgbClr val="FF0000"/>
                </a:fgClr>
                <a:bgClr>
                  <a:schemeClr val="bg1"/>
                </a:bgClr>
              </a:pattFill>
              <a:ln>
                <a:solidFill>
                  <a:schemeClr val="tx1"/>
                </a:solidFill>
              </a:ln>
            </c:spPr>
            <c:extLst>
              <c:ext xmlns:c16="http://schemas.microsoft.com/office/drawing/2014/chart" uri="{C3380CC4-5D6E-409C-BE32-E72D297353CC}">
                <c16:uniqueId val="{00000009-D0A0-4ABD-BF99-B894B2F8D91D}"/>
              </c:ext>
            </c:extLst>
          </c:dPt>
          <c:dPt>
            <c:idx val="5"/>
            <c:bubble3D val="0"/>
            <c:spPr>
              <a:pattFill prst="wdDnDiag">
                <a:fgClr>
                  <a:schemeClr val="tx1">
                    <a:lumMod val="85000"/>
                    <a:lumOff val="15000"/>
                  </a:schemeClr>
                </a:fgClr>
                <a:bgClr>
                  <a:schemeClr val="bg1"/>
                </a:bgClr>
              </a:pattFill>
              <a:ln>
                <a:solidFill>
                  <a:schemeClr val="tx1"/>
                </a:solidFill>
              </a:ln>
            </c:spPr>
            <c:extLst>
              <c:ext xmlns:c16="http://schemas.microsoft.com/office/drawing/2014/chart" uri="{C3380CC4-5D6E-409C-BE32-E72D297353CC}">
                <c16:uniqueId val="{0000000B-D0A0-4ABD-BF99-B894B2F8D91D}"/>
              </c:ext>
            </c:extLst>
          </c:dPt>
          <c:dPt>
            <c:idx val="6"/>
            <c:bubble3D val="0"/>
            <c:spPr>
              <a:pattFill prst="dashUpDiag">
                <a:fgClr>
                  <a:schemeClr val="accent2">
                    <a:lumMod val="60000"/>
                    <a:lumOff val="40000"/>
                  </a:schemeClr>
                </a:fgClr>
                <a:bgClr>
                  <a:schemeClr val="bg1"/>
                </a:bgClr>
              </a:pattFill>
              <a:ln>
                <a:solidFill>
                  <a:schemeClr val="tx1"/>
                </a:solidFill>
              </a:ln>
            </c:spPr>
            <c:extLst>
              <c:ext xmlns:c16="http://schemas.microsoft.com/office/drawing/2014/chart" uri="{C3380CC4-5D6E-409C-BE32-E72D297353CC}">
                <c16:uniqueId val="{0000000D-D0A0-4ABD-BF99-B894B2F8D91D}"/>
              </c:ext>
            </c:extLst>
          </c:dPt>
          <c:dLbls>
            <c:dLbl>
              <c:idx val="0"/>
              <c:layout>
                <c:manualLayout>
                  <c:x val="-0.17376821581353719"/>
                  <c:y val="0.2350354943388617"/>
                </c:manualLayout>
              </c:layout>
              <c:tx>
                <c:rich>
                  <a:bodyPr/>
                  <a:lstStyle/>
                  <a:p>
                    <a:fld id="{49F5441A-9AE2-457E-965C-D59357ACD356}" type="CATEGORYNAME">
                      <a:rPr lang="ja-JP" altLang="en-US"/>
                      <a:pPr/>
                      <a:t>[分類名]</a:t>
                    </a:fld>
                    <a:r>
                      <a:rPr lang="en-US" altLang="ja-JP" baseline="0" dirty="0"/>
                      <a:t>, </a:t>
                    </a:r>
                    <a:fld id="{674118FF-3DFC-41B9-A667-34CB83763346}" type="VALUE">
                      <a:rPr lang="en-US" altLang="ja-JP" baseline="0" smtClean="0"/>
                      <a:pPr/>
                      <a:t>[値]</a:t>
                    </a:fld>
                    <a:r>
                      <a:rPr lang="ja-JP" altLang="en-US" baseline="0" dirty="0" err="1"/>
                      <a:t>、</a:t>
                    </a:r>
                    <a:fld id="{D8DD6D7D-FC0A-42CF-8481-EFB8E5CF4016}" type="PERCENTAGE">
                      <a:rPr lang="en-US" altLang="ja-JP" baseline="0" smtClean="0"/>
                      <a:pPr/>
                      <a:t>[パーセンテージ]</a:t>
                    </a:fld>
                    <a:endParaRPr lang="ja-JP" altLang="en-US" baseline="0" dirty="0" err="1"/>
                  </a:p>
                </c:rich>
              </c:tx>
              <c:dLblPos val="bestFit"/>
              <c:showLegendKey val="0"/>
              <c:showVal val="1"/>
              <c:showCatName val="1"/>
              <c:showSerName val="0"/>
              <c:showPercent val="1"/>
              <c:showBubbleSize val="0"/>
              <c:extLst>
                <c:ext xmlns:c15="http://schemas.microsoft.com/office/drawing/2012/chart" uri="{CE6537A1-D6FC-4f65-9D91-7224C49458BB}">
                  <c15:layout>
                    <c:manualLayout>
                      <c:w val="0.28478371049714057"/>
                      <c:h val="0.16327031750211249"/>
                    </c:manualLayout>
                  </c15:layout>
                  <c15:dlblFieldTable/>
                  <c15:showDataLabelsRange val="0"/>
                </c:ext>
                <c:ext xmlns:c16="http://schemas.microsoft.com/office/drawing/2014/chart" uri="{C3380CC4-5D6E-409C-BE32-E72D297353CC}">
                  <c16:uniqueId val="{00000001-D0A0-4ABD-BF99-B894B2F8D91D}"/>
                </c:ext>
              </c:extLst>
            </c:dLbl>
            <c:dLbl>
              <c:idx val="1"/>
              <c:layout>
                <c:manualLayout>
                  <c:x val="-4.131063679576363E-3"/>
                  <c:y val="-0.18480610621424592"/>
                </c:manualLayout>
              </c:layout>
              <c:tx>
                <c:rich>
                  <a:bodyPr/>
                  <a:lstStyle/>
                  <a:p>
                    <a:fld id="{1646AA09-D41F-4F9B-83B3-A267B47B938C}" type="CATEGORYNAME">
                      <a:rPr lang="ja-JP" altLang="en-US"/>
                      <a:pPr/>
                      <a:t>[分類名]</a:t>
                    </a:fld>
                    <a:r>
                      <a:rPr lang="en-US" altLang="ja-JP" baseline="0" dirty="0"/>
                      <a:t>, </a:t>
                    </a:r>
                    <a:fld id="{00554EF8-CCC9-43DE-85EC-FBB6770C08C3}" type="VALUE">
                      <a:rPr lang="en-US" altLang="ja-JP" baseline="0" smtClean="0"/>
                      <a:pPr/>
                      <a:t>[値]</a:t>
                    </a:fld>
                    <a:r>
                      <a:rPr lang="ja-JP" altLang="en-US" baseline="0" dirty="0" err="1"/>
                      <a:t>、</a:t>
                    </a:r>
                    <a:r>
                      <a:rPr lang="ja-JP" altLang="en-US" baseline="0" dirty="0"/>
                      <a:t> </a:t>
                    </a:r>
                    <a:fld id="{718D390A-5DC8-4D45-94FE-D7BA60905A81}" type="PERCENTAGE">
                      <a:rPr lang="en-US" altLang="ja-JP" baseline="0">
                        <a:solidFill>
                          <a:schemeClr val="tx1"/>
                        </a:solidFill>
                      </a:rPr>
                      <a:pPr/>
                      <a:t>[パーセンテージ]</a:t>
                    </a:fld>
                    <a:endParaRPr lang="ja-JP" alt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35521409051256247"/>
                      <c:h val="0.16327031750211249"/>
                    </c:manualLayout>
                  </c15:layout>
                  <c15:dlblFieldTable/>
                  <c15:showDataLabelsRange val="0"/>
                </c:ext>
                <c:ext xmlns:c16="http://schemas.microsoft.com/office/drawing/2014/chart" uri="{C3380CC4-5D6E-409C-BE32-E72D297353CC}">
                  <c16:uniqueId val="{00000003-D0A0-4ABD-BF99-B894B2F8D91D}"/>
                </c:ext>
              </c:extLst>
            </c:dLbl>
            <c:dLbl>
              <c:idx val="2"/>
              <c:delete val="1"/>
              <c:extLst>
                <c:ext xmlns:c15="http://schemas.microsoft.com/office/drawing/2012/chart" uri="{CE6537A1-D6FC-4f65-9D91-7224C49458BB}"/>
                <c:ext xmlns:c16="http://schemas.microsoft.com/office/drawing/2014/chart" uri="{C3380CC4-5D6E-409C-BE32-E72D297353CC}">
                  <c16:uniqueId val="{00000005-D0A0-4ABD-BF99-B894B2F8D91D}"/>
                </c:ext>
              </c:extLst>
            </c:dLbl>
            <c:dLbl>
              <c:idx val="3"/>
              <c:layout>
                <c:manualLayout>
                  <c:x val="3.5432195629120852E-3"/>
                  <c:y val="-4.946563342824141E-2"/>
                </c:manualLayout>
              </c:layout>
              <c:tx>
                <c:rich>
                  <a:bodyPr/>
                  <a:lstStyle/>
                  <a:p>
                    <a:fld id="{0036CB0D-2FE7-4DB4-92A3-DB902DEC2D77}" type="CATEGORYNAME">
                      <a:rPr lang="ja-JP" altLang="en-US" dirty="0"/>
                      <a:pPr/>
                      <a:t>[分類名]</a:t>
                    </a:fld>
                    <a:r>
                      <a:rPr lang="en-US" altLang="ja-JP" baseline="0" dirty="0"/>
                      <a:t>, </a:t>
                    </a:r>
                    <a:fld id="{B79841A8-87C7-44B3-9E8F-2896188D47AE}" type="VALUE">
                      <a:rPr lang="en-US" altLang="ja-JP" baseline="0" smtClean="0"/>
                      <a:pPr/>
                      <a:t>[値]</a:t>
                    </a:fld>
                    <a:r>
                      <a:rPr lang="ja-JP" altLang="en-US" baseline="0" dirty="0" err="1"/>
                      <a:t>、</a:t>
                    </a:r>
                    <a:r>
                      <a:rPr lang="en-US" altLang="ja-JP" baseline="0" dirty="0"/>
                      <a:t> </a:t>
                    </a:r>
                    <a:fld id="{A867C15C-61E4-4BAE-8406-3658E2AB9F68}" type="PERCENTAGE">
                      <a:rPr lang="en-US" altLang="ja-JP" baseline="0" dirty="0"/>
                      <a:pPr/>
                      <a:t>[パーセンテージ]</a:t>
                    </a:fld>
                    <a:endParaRPr lang="en-US" altLang="ja-JP"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5482029764491032"/>
                      <c:h val="0.12800924698475064"/>
                    </c:manualLayout>
                  </c15:layout>
                  <c15:dlblFieldTable/>
                  <c15:showDataLabelsRange val="0"/>
                </c:ext>
                <c:ext xmlns:c16="http://schemas.microsoft.com/office/drawing/2014/chart" uri="{C3380CC4-5D6E-409C-BE32-E72D297353CC}">
                  <c16:uniqueId val="{00000007-D0A0-4ABD-BF99-B894B2F8D91D}"/>
                </c:ext>
              </c:extLst>
            </c:dLbl>
            <c:dLbl>
              <c:idx val="4"/>
              <c:layout>
                <c:manualLayout>
                  <c:x val="4.0182328123108721E-2"/>
                  <c:y val="-4.5506443781987642E-2"/>
                </c:manualLayout>
              </c:layout>
              <c:tx>
                <c:rich>
                  <a:bodyPr/>
                  <a:lstStyle/>
                  <a:p>
                    <a:fld id="{8423C5DF-8DEA-4DAD-8220-F150182336BC}" type="CATEGORYNAME">
                      <a:rPr lang="ja-JP" altLang="en-US"/>
                      <a:pPr/>
                      <a:t>[分類名]</a:t>
                    </a:fld>
                    <a:r>
                      <a:rPr lang="en-US" altLang="ja-JP" baseline="0" dirty="0"/>
                      <a:t>, </a:t>
                    </a:r>
                    <a:fld id="{8F831F11-294D-40AB-8482-0FEA7F90982E}" type="VALUE">
                      <a:rPr lang="en-US" altLang="ja-JP" baseline="0" smtClean="0"/>
                      <a:pPr/>
                      <a:t>[値]</a:t>
                    </a:fld>
                    <a:r>
                      <a:rPr lang="ja-JP" altLang="en-US" baseline="0" dirty="0" err="1"/>
                      <a:t>、</a:t>
                    </a:r>
                    <a:r>
                      <a:rPr lang="ja-JP" altLang="en-US" baseline="0" dirty="0"/>
                      <a:t> </a:t>
                    </a:r>
                    <a:fld id="{82E42085-ACAB-4950-81C4-B72C26E50FD9}" type="PERCENTAGE">
                      <a:rPr lang="en-US" altLang="ja-JP" baseline="0"/>
                      <a:pPr/>
                      <a:t>[パーセンテージ]</a:t>
                    </a:fld>
                    <a:endParaRPr lang="ja-JP" alt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4073422164182592"/>
                      <c:h val="0.11387591626098835"/>
                    </c:manualLayout>
                  </c15:layout>
                  <c15:dlblFieldTable/>
                  <c15:showDataLabelsRange val="0"/>
                </c:ext>
                <c:ext xmlns:c16="http://schemas.microsoft.com/office/drawing/2014/chart" uri="{C3380CC4-5D6E-409C-BE32-E72D297353CC}">
                  <c16:uniqueId val="{00000009-D0A0-4ABD-BF99-B894B2F8D91D}"/>
                </c:ext>
              </c:extLst>
            </c:dLbl>
            <c:dLbl>
              <c:idx val="5"/>
              <c:layout>
                <c:manualLayout>
                  <c:x val="5.3984367879503052E-2"/>
                  <c:y val="-3.3868060238306949E-2"/>
                </c:manualLayout>
              </c:layout>
              <c:tx>
                <c:rich>
                  <a:bodyPr/>
                  <a:lstStyle/>
                  <a:p>
                    <a:fld id="{EC3523A2-7BA9-48DE-A76C-69B1BC4F8C3D}" type="CATEGORYNAME">
                      <a:rPr lang="ja-JP" altLang="en-US"/>
                      <a:pPr/>
                      <a:t>[分類名]</a:t>
                    </a:fld>
                    <a:r>
                      <a:rPr lang="en-US" altLang="ja-JP" baseline="0" dirty="0"/>
                      <a:t>, </a:t>
                    </a:r>
                    <a:fld id="{AF15876A-AE2B-4CB2-8CDA-40FA790C75C6}" type="VALUE">
                      <a:rPr lang="en-US" altLang="ja-JP" baseline="0" smtClean="0"/>
                      <a:pPr/>
                      <a:t>[値]</a:t>
                    </a:fld>
                    <a:r>
                      <a:rPr lang="ja-JP" altLang="en-US" baseline="0" dirty="0" err="1"/>
                      <a:t>、</a:t>
                    </a:r>
                    <a:r>
                      <a:rPr lang="ja-JP" altLang="en-US" baseline="0" dirty="0"/>
                      <a:t> </a:t>
                    </a:r>
                    <a:fld id="{530E480B-7E4A-40C3-B6CA-D1025154FB74}" type="PERCENTAGE">
                      <a:rPr lang="en-US" altLang="ja-JP" baseline="0"/>
                      <a:pPr/>
                      <a:t>[パーセンテージ]</a:t>
                    </a:fld>
                    <a:endParaRPr lang="ja-JP" alt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468586025127322"/>
                      <c:h val="0.11387591626098835"/>
                    </c:manualLayout>
                  </c15:layout>
                  <c15:dlblFieldTable/>
                  <c15:showDataLabelsRange val="0"/>
                </c:ext>
                <c:ext xmlns:c16="http://schemas.microsoft.com/office/drawing/2014/chart" uri="{C3380CC4-5D6E-409C-BE32-E72D297353CC}">
                  <c16:uniqueId val="{0000000B-D0A0-4ABD-BF99-B894B2F8D91D}"/>
                </c:ext>
              </c:extLst>
            </c:dLbl>
            <c:dLbl>
              <c:idx val="6"/>
              <c:layout>
                <c:manualLayout>
                  <c:x val="0.18936730323256395"/>
                  <c:y val="0.13315821897684632"/>
                </c:manualLayout>
              </c:layout>
              <c:tx>
                <c:rich>
                  <a:bodyPr/>
                  <a:lstStyle/>
                  <a:p>
                    <a:fld id="{93DB8951-E3A2-4887-A1FA-61FB9FD2368F}" type="CATEGORYNAME">
                      <a:rPr lang="ja-JP" altLang="en-US"/>
                      <a:pPr/>
                      <a:t>[分類名]</a:t>
                    </a:fld>
                    <a:r>
                      <a:rPr lang="en-US" altLang="ja-JP" baseline="0" dirty="0"/>
                      <a:t>, </a:t>
                    </a:r>
                    <a:fld id="{95032823-D1EE-4119-928F-F8F60900079E}" type="VALUE">
                      <a:rPr lang="en-US" altLang="ja-JP" baseline="0" smtClean="0"/>
                      <a:pPr/>
                      <a:t>[値]</a:t>
                    </a:fld>
                    <a:r>
                      <a:rPr lang="ja-JP" altLang="en-US" baseline="0" dirty="0" err="1"/>
                      <a:t>、</a:t>
                    </a:r>
                    <a:r>
                      <a:rPr lang="en-US" altLang="ja-JP" baseline="0" dirty="0"/>
                      <a:t> </a:t>
                    </a:r>
                    <a:fld id="{E6456571-F1A9-4BF6-8455-70C20FD52E99}" type="PERCENTAGE">
                      <a:rPr lang="en-US" altLang="ja-JP" baseline="0"/>
                      <a:pPr/>
                      <a:t>[パーセンテージ]</a:t>
                    </a:fld>
                    <a:endParaRPr lang="en-US" altLang="ja-JP"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9747636929341525"/>
                      <c:h val="0.11066773689424478"/>
                    </c:manualLayout>
                  </c15:layout>
                  <c15:dlblFieldTable/>
                  <c15:showDataLabelsRange val="0"/>
                </c:ext>
                <c:ext xmlns:c16="http://schemas.microsoft.com/office/drawing/2014/chart" uri="{C3380CC4-5D6E-409C-BE32-E72D297353CC}">
                  <c16:uniqueId val="{0000000D-D0A0-4ABD-BF99-B894B2F8D91D}"/>
                </c:ext>
              </c:extLst>
            </c:dLbl>
            <c:spPr>
              <a:solidFill>
                <a:schemeClr val="bg1"/>
              </a:solidFill>
              <a:ln>
                <a:solidFill>
                  <a:schemeClr val="tx1"/>
                </a:solidFill>
              </a:ln>
            </c:spPr>
            <c:txPr>
              <a:bodyPr/>
              <a:lstStyle/>
              <a:p>
                <a:pPr>
                  <a:defRPr sz="1400"/>
                </a:pPr>
                <a:endParaRPr lang="ja-JP"/>
              </a:p>
            </c:txPr>
            <c:dLblPos val="ctr"/>
            <c:showLegendKey val="0"/>
            <c:showVal val="1"/>
            <c:showCatName val="1"/>
            <c:showSerName val="0"/>
            <c:showPercent val="1"/>
            <c:showBubbleSize val="0"/>
            <c:showLeaderLines val="0"/>
            <c:extLst>
              <c:ext xmlns:c15="http://schemas.microsoft.com/office/drawing/2012/chart" uri="{CE6537A1-D6FC-4f65-9D91-7224C49458BB}"/>
            </c:extLst>
          </c:dLbls>
          <c:cat>
            <c:strRef>
              <c:f>Sheet1!$A$2:$A$8</c:f>
              <c:strCache>
                <c:ptCount val="7"/>
                <c:pt idx="0">
                  <c:v>墜落・転落</c:v>
                </c:pt>
                <c:pt idx="1">
                  <c:v>交通事故（道路）</c:v>
                </c:pt>
                <c:pt idx="2">
                  <c:v>はさまれ、巻き込まれ</c:v>
                </c:pt>
                <c:pt idx="3">
                  <c:v>激突され</c:v>
                </c:pt>
                <c:pt idx="4">
                  <c:v>崩壊・倒壊</c:v>
                </c:pt>
                <c:pt idx="5">
                  <c:v>飛来・落下</c:v>
                </c:pt>
                <c:pt idx="6">
                  <c:v>その他</c:v>
                </c:pt>
              </c:strCache>
            </c:strRef>
          </c:cat>
          <c:val>
            <c:numRef>
              <c:f>Sheet1!$B$2:$B$8</c:f>
              <c:numCache>
                <c:formatCode>General</c:formatCode>
                <c:ptCount val="7"/>
                <c:pt idx="0">
                  <c:v>256</c:v>
                </c:pt>
                <c:pt idx="1">
                  <c:v>175</c:v>
                </c:pt>
                <c:pt idx="2">
                  <c:v>113</c:v>
                </c:pt>
                <c:pt idx="3">
                  <c:v>58</c:v>
                </c:pt>
                <c:pt idx="4">
                  <c:v>54</c:v>
                </c:pt>
                <c:pt idx="5">
                  <c:v>53</c:v>
                </c:pt>
                <c:pt idx="6">
                  <c:v>200</c:v>
                </c:pt>
              </c:numCache>
            </c:numRef>
          </c:val>
          <c:extLst>
            <c:ext xmlns:c16="http://schemas.microsoft.com/office/drawing/2014/chart" uri="{C3380CC4-5D6E-409C-BE32-E72D297353CC}">
              <c16:uniqueId val="{0000000E-D0A0-4ABD-BF99-B894B2F8D91D}"/>
            </c:ext>
          </c:extLst>
        </c:ser>
        <c:dLbls>
          <c:dLblPos val="ctr"/>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alpha val="0"/>
      </a:schemeClr>
    </a:solidFill>
    <a:ln>
      <a:noFill/>
    </a:ln>
  </c:spPr>
  <c:txPr>
    <a:bodyPr/>
    <a:lstStyle/>
    <a:p>
      <a:pPr>
        <a:defRPr sz="12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ja-JP" altLang="en-US" sz="1200" b="1"/>
              <a:t>死亡・休業</a:t>
            </a:r>
            <a:r>
              <a:rPr lang="en-US" altLang="ja-JP" sz="1200" b="1"/>
              <a:t>4</a:t>
            </a:r>
            <a:r>
              <a:rPr lang="ja-JP" altLang="en-US" sz="1200" b="1"/>
              <a:t>日以上の死傷者数の推移</a:t>
            </a:r>
          </a:p>
        </c:rich>
      </c:tx>
      <c:layout>
        <c:manualLayout>
          <c:xMode val="edge"/>
          <c:yMode val="edge"/>
          <c:x val="0.28183219701087658"/>
          <c:y val="7.0175419208338384E-3"/>
        </c:manualLayout>
      </c:layout>
      <c:overlay val="0"/>
      <c:spPr>
        <a:solidFill>
          <a:schemeClr val="accent3">
            <a:lumMod val="60000"/>
            <a:lumOff val="40000"/>
          </a:schemeClr>
        </a:solidFill>
      </c:spPr>
    </c:title>
    <c:autoTitleDeleted val="0"/>
    <c:plotArea>
      <c:layout>
        <c:manualLayout>
          <c:layoutTarget val="inner"/>
          <c:xMode val="edge"/>
          <c:yMode val="edge"/>
          <c:x val="0.10288713910761155"/>
          <c:y val="0.25266638473769759"/>
          <c:w val="0.83656622847535667"/>
          <c:h val="0.64499902378300289"/>
        </c:manualLayout>
      </c:layout>
      <c:barChart>
        <c:barDir val="col"/>
        <c:grouping val="stacked"/>
        <c:varyColors val="0"/>
        <c:ser>
          <c:idx val="1"/>
          <c:order val="0"/>
          <c:tx>
            <c:strRef>
              <c:f>データ!$A$3</c:f>
              <c:strCache>
                <c:ptCount val="1"/>
                <c:pt idx="0">
                  <c:v>建設業</c:v>
                </c:pt>
              </c:strCache>
            </c:strRef>
          </c:tx>
          <c:spPr>
            <a:solidFill>
              <a:schemeClr val="accent2">
                <a:lumMod val="60000"/>
                <a:lumOff val="40000"/>
              </a:schemeClr>
            </a:solidFill>
            <a:ln w="25400">
              <a:noFill/>
            </a:ln>
          </c:spPr>
          <c:invertIfNegative val="0"/>
          <c:dLbls>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データ!$D$2:$J$2</c:f>
              <c:strCache>
                <c:ptCount val="7"/>
                <c:pt idx="0">
                  <c:v>24年</c:v>
                </c:pt>
                <c:pt idx="1">
                  <c:v>25年</c:v>
                </c:pt>
                <c:pt idx="2">
                  <c:v>26年</c:v>
                </c:pt>
                <c:pt idx="3">
                  <c:v>27年</c:v>
                </c:pt>
                <c:pt idx="4">
                  <c:v>28年</c:v>
                </c:pt>
                <c:pt idx="5">
                  <c:v>29年</c:v>
                </c:pt>
                <c:pt idx="6">
                  <c:v>30年
</c:v>
                </c:pt>
              </c:strCache>
            </c:strRef>
          </c:cat>
          <c:val>
            <c:numRef>
              <c:f>データ!$D$3:$J$3</c:f>
              <c:numCache>
                <c:formatCode>General</c:formatCode>
                <c:ptCount val="7"/>
                <c:pt idx="0" formatCode="#,##0_ ">
                  <c:v>523</c:v>
                </c:pt>
                <c:pt idx="1">
                  <c:v>523</c:v>
                </c:pt>
                <c:pt idx="2">
                  <c:v>451</c:v>
                </c:pt>
                <c:pt idx="3">
                  <c:v>432</c:v>
                </c:pt>
                <c:pt idx="4">
                  <c:v>390</c:v>
                </c:pt>
                <c:pt idx="5">
                  <c:v>373</c:v>
                </c:pt>
                <c:pt idx="6">
                  <c:v>407</c:v>
                </c:pt>
              </c:numCache>
            </c:numRef>
          </c:val>
          <c:extLst>
            <c:ext xmlns:c16="http://schemas.microsoft.com/office/drawing/2014/chart" uri="{C3380CC4-5D6E-409C-BE32-E72D297353CC}">
              <c16:uniqueId val="{00000000-1329-40FD-92D5-1DF9B1882AF8}"/>
            </c:ext>
          </c:extLst>
        </c:ser>
        <c:ser>
          <c:idx val="0"/>
          <c:order val="1"/>
          <c:tx>
            <c:strRef>
              <c:f>データ!$A$4</c:f>
              <c:strCache>
                <c:ptCount val="1"/>
                <c:pt idx="0">
                  <c:v>製造業</c:v>
                </c:pt>
              </c:strCache>
            </c:strRef>
          </c:tx>
          <c:spPr>
            <a:solidFill>
              <a:srgbClr val="CC99FF"/>
            </a:solidFill>
            <a:ln w="25400">
              <a:noFill/>
            </a:ln>
          </c:spPr>
          <c:invertIfNegative val="0"/>
          <c:dLbls>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データ!$D$2:$J$2</c:f>
              <c:strCache>
                <c:ptCount val="7"/>
                <c:pt idx="0">
                  <c:v>24年</c:v>
                </c:pt>
                <c:pt idx="1">
                  <c:v>25年</c:v>
                </c:pt>
                <c:pt idx="2">
                  <c:v>26年</c:v>
                </c:pt>
                <c:pt idx="3">
                  <c:v>27年</c:v>
                </c:pt>
                <c:pt idx="4">
                  <c:v>28年</c:v>
                </c:pt>
                <c:pt idx="5">
                  <c:v>29年</c:v>
                </c:pt>
                <c:pt idx="6">
                  <c:v>30年
</c:v>
                </c:pt>
              </c:strCache>
            </c:strRef>
          </c:cat>
          <c:val>
            <c:numRef>
              <c:f>データ!$D$4:$J$4</c:f>
              <c:numCache>
                <c:formatCode>General</c:formatCode>
                <c:ptCount val="7"/>
                <c:pt idx="0" formatCode="#,##0_ ">
                  <c:v>706</c:v>
                </c:pt>
                <c:pt idx="1">
                  <c:v>705</c:v>
                </c:pt>
                <c:pt idx="2">
                  <c:v>721</c:v>
                </c:pt>
                <c:pt idx="3">
                  <c:v>676</c:v>
                </c:pt>
                <c:pt idx="4">
                  <c:v>679</c:v>
                </c:pt>
                <c:pt idx="5">
                  <c:v>764</c:v>
                </c:pt>
                <c:pt idx="6">
                  <c:v>723</c:v>
                </c:pt>
              </c:numCache>
            </c:numRef>
          </c:val>
          <c:extLst>
            <c:ext xmlns:c16="http://schemas.microsoft.com/office/drawing/2014/chart" uri="{C3380CC4-5D6E-409C-BE32-E72D297353CC}">
              <c16:uniqueId val="{00000001-1329-40FD-92D5-1DF9B1882AF8}"/>
            </c:ext>
          </c:extLst>
        </c:ser>
        <c:ser>
          <c:idx val="3"/>
          <c:order val="2"/>
          <c:tx>
            <c:strRef>
              <c:f>データ!$A$5</c:f>
              <c:strCache>
                <c:ptCount val="1"/>
                <c:pt idx="0">
                  <c:v>道路貨物運送業</c:v>
                </c:pt>
              </c:strCache>
            </c:strRef>
          </c:tx>
          <c:spPr>
            <a:solidFill>
              <a:srgbClr val="99CCFF"/>
            </a:solidFill>
            <a:ln w="25400">
              <a:noFill/>
            </a:ln>
          </c:spPr>
          <c:invertIfNegative val="0"/>
          <c:dLbls>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データ!$D$2:$J$2</c:f>
              <c:strCache>
                <c:ptCount val="7"/>
                <c:pt idx="0">
                  <c:v>24年</c:v>
                </c:pt>
                <c:pt idx="1">
                  <c:v>25年</c:v>
                </c:pt>
                <c:pt idx="2">
                  <c:v>26年</c:v>
                </c:pt>
                <c:pt idx="3">
                  <c:v>27年</c:v>
                </c:pt>
                <c:pt idx="4">
                  <c:v>28年</c:v>
                </c:pt>
                <c:pt idx="5">
                  <c:v>29年</c:v>
                </c:pt>
                <c:pt idx="6">
                  <c:v>30年
</c:v>
                </c:pt>
              </c:strCache>
            </c:strRef>
          </c:cat>
          <c:val>
            <c:numRef>
              <c:f>データ!$D$5:$J$5</c:f>
              <c:numCache>
                <c:formatCode>General</c:formatCode>
                <c:ptCount val="7"/>
                <c:pt idx="0" formatCode="#,##0_ ">
                  <c:v>216</c:v>
                </c:pt>
                <c:pt idx="1">
                  <c:v>230</c:v>
                </c:pt>
                <c:pt idx="2">
                  <c:v>219</c:v>
                </c:pt>
                <c:pt idx="3">
                  <c:v>190</c:v>
                </c:pt>
                <c:pt idx="4">
                  <c:v>219</c:v>
                </c:pt>
                <c:pt idx="5">
                  <c:v>219</c:v>
                </c:pt>
                <c:pt idx="6">
                  <c:v>280</c:v>
                </c:pt>
              </c:numCache>
            </c:numRef>
          </c:val>
          <c:extLst>
            <c:ext xmlns:c16="http://schemas.microsoft.com/office/drawing/2014/chart" uri="{C3380CC4-5D6E-409C-BE32-E72D297353CC}">
              <c16:uniqueId val="{00000002-1329-40FD-92D5-1DF9B1882AF8}"/>
            </c:ext>
          </c:extLst>
        </c:ser>
        <c:ser>
          <c:idx val="2"/>
          <c:order val="3"/>
          <c:tx>
            <c:strRef>
              <c:f>データ!$A$6</c:f>
              <c:strCache>
                <c:ptCount val="1"/>
                <c:pt idx="0">
                  <c:v>その他</c:v>
                </c:pt>
              </c:strCache>
            </c:strRef>
          </c:tx>
          <c:spPr>
            <a:solidFill>
              <a:srgbClr val="FFC000"/>
            </a:solidFill>
            <a:ln w="25400">
              <a:noFill/>
            </a:ln>
          </c:spPr>
          <c:invertIfNegative val="0"/>
          <c:dLbls>
            <c:dLbl>
              <c:idx val="6"/>
              <c:layout>
                <c:manualLayout>
                  <c:x val="3.6934441366574329E-3"/>
                  <c:y val="-2.2950260051849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9-40FD-92D5-1DF9B1882AF8}"/>
                </c:ext>
              </c:extLst>
            </c:dLbl>
            <c:numFmt formatCode="#,##0_);[Red]\(#,##0\)" sourceLinked="0"/>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データ!$D$2:$J$2</c:f>
              <c:strCache>
                <c:ptCount val="7"/>
                <c:pt idx="0">
                  <c:v>24年</c:v>
                </c:pt>
                <c:pt idx="1">
                  <c:v>25年</c:v>
                </c:pt>
                <c:pt idx="2">
                  <c:v>26年</c:v>
                </c:pt>
                <c:pt idx="3">
                  <c:v>27年</c:v>
                </c:pt>
                <c:pt idx="4">
                  <c:v>28年</c:v>
                </c:pt>
                <c:pt idx="5">
                  <c:v>29年</c:v>
                </c:pt>
                <c:pt idx="6">
                  <c:v>30年
</c:v>
                </c:pt>
              </c:strCache>
            </c:strRef>
          </c:cat>
          <c:val>
            <c:numRef>
              <c:f>データ!$D$6:$J$6</c:f>
              <c:numCache>
                <c:formatCode>General</c:formatCode>
                <c:ptCount val="7"/>
                <c:pt idx="0" formatCode="#,##0_ ">
                  <c:v>1152</c:v>
                </c:pt>
                <c:pt idx="1">
                  <c:v>1175</c:v>
                </c:pt>
                <c:pt idx="2">
                  <c:v>954</c:v>
                </c:pt>
                <c:pt idx="3">
                  <c:v>1047</c:v>
                </c:pt>
                <c:pt idx="4">
                  <c:v>1075</c:v>
                </c:pt>
                <c:pt idx="5">
                  <c:v>1155</c:v>
                </c:pt>
                <c:pt idx="6">
                  <c:v>1270</c:v>
                </c:pt>
              </c:numCache>
            </c:numRef>
          </c:val>
          <c:extLst>
            <c:ext xmlns:c16="http://schemas.microsoft.com/office/drawing/2014/chart" uri="{C3380CC4-5D6E-409C-BE32-E72D297353CC}">
              <c16:uniqueId val="{00000004-1329-40FD-92D5-1DF9B1882AF8}"/>
            </c:ext>
          </c:extLst>
        </c:ser>
        <c:dLbls>
          <c:showLegendKey val="0"/>
          <c:showVal val="0"/>
          <c:showCatName val="0"/>
          <c:showSerName val="0"/>
          <c:showPercent val="0"/>
          <c:showBubbleSize val="0"/>
        </c:dLbls>
        <c:gapWidth val="30"/>
        <c:overlap val="100"/>
        <c:axId val="132874624"/>
        <c:axId val="132876160"/>
      </c:barChart>
      <c:lineChart>
        <c:grouping val="standard"/>
        <c:varyColors val="0"/>
        <c:ser>
          <c:idx val="4"/>
          <c:order val="4"/>
          <c:tx>
            <c:strRef>
              <c:f>データ!$A$7</c:f>
              <c:strCache>
                <c:ptCount val="1"/>
                <c:pt idx="0">
                  <c:v>死傷者</c:v>
                </c:pt>
              </c:strCache>
            </c:strRef>
          </c:tx>
          <c:spPr>
            <a:ln>
              <a:solidFill>
                <a:schemeClr val="tx1"/>
              </a:solidFill>
            </a:ln>
          </c:spPr>
          <c:marker>
            <c:symbol val="triangle"/>
            <c:size val="7"/>
            <c:spPr>
              <a:solidFill>
                <a:schemeClr val="tx1"/>
              </a:solidFill>
              <a:ln>
                <a:solidFill>
                  <a:schemeClr val="tx1"/>
                </a:solidFill>
              </a:ln>
            </c:spPr>
          </c:marker>
          <c:dLbls>
            <c:dLbl>
              <c:idx val="0"/>
              <c:layout>
                <c:manualLayout>
                  <c:x val="-5.9095106186518948E-2"/>
                  <c:y val="-4.52830188679245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29-40FD-92D5-1DF9B1882AF8}"/>
                </c:ext>
              </c:extLst>
            </c:dLbl>
            <c:dLbl>
              <c:idx val="1"/>
              <c:layout>
                <c:manualLayout>
                  <c:x val="-5.9095106186518961E-2"/>
                  <c:y val="-5.0314465408805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29-40FD-92D5-1DF9B1882AF8}"/>
                </c:ext>
              </c:extLst>
            </c:dLbl>
            <c:dLbl>
              <c:idx val="2"/>
              <c:layout>
                <c:manualLayout>
                  <c:x val="-6.2788550323176359E-2"/>
                  <c:y val="-5.0314465408805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29-40FD-92D5-1DF9B1882AF8}"/>
                </c:ext>
              </c:extLst>
            </c:dLbl>
            <c:dLbl>
              <c:idx val="3"/>
              <c:layout>
                <c:manualLayout>
                  <c:x val="-6.648228528220676E-2"/>
                  <c:y val="-4.5283158623576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29-40FD-92D5-1DF9B1882AF8}"/>
                </c:ext>
              </c:extLst>
            </c:dLbl>
            <c:dLbl>
              <c:idx val="4"/>
              <c:layout>
                <c:manualLayout>
                  <c:x val="-6.6481994459833799E-2"/>
                  <c:y val="-4.2458496368935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29-40FD-92D5-1DF9B1882AF8}"/>
                </c:ext>
              </c:extLst>
            </c:dLbl>
            <c:dLbl>
              <c:idx val="5"/>
              <c:layout>
                <c:manualLayout>
                  <c:x val="-7.0134972854420594E-2"/>
                  <c:y val="-3.0049446042424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29-40FD-92D5-1DF9B1882AF8}"/>
                </c:ext>
              </c:extLst>
            </c:dLbl>
            <c:dLbl>
              <c:idx val="6"/>
              <c:layout>
                <c:manualLayout>
                  <c:x val="-6.6482004817890919E-2"/>
                  <c:y val="-3.2189796328278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329-40FD-92D5-1DF9B1882AF8}"/>
                </c:ext>
              </c:extLst>
            </c:dLbl>
            <c:numFmt formatCode="#,##0_);[Red]\(#,##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データ!$D$2:$J$2</c:f>
              <c:strCache>
                <c:ptCount val="7"/>
                <c:pt idx="0">
                  <c:v>24年</c:v>
                </c:pt>
                <c:pt idx="1">
                  <c:v>25年</c:v>
                </c:pt>
                <c:pt idx="2">
                  <c:v>26年</c:v>
                </c:pt>
                <c:pt idx="3">
                  <c:v>27年</c:v>
                </c:pt>
                <c:pt idx="4">
                  <c:v>28年</c:v>
                </c:pt>
                <c:pt idx="5">
                  <c:v>29年</c:v>
                </c:pt>
                <c:pt idx="6">
                  <c:v>30年
</c:v>
                </c:pt>
              </c:strCache>
            </c:strRef>
          </c:cat>
          <c:val>
            <c:numRef>
              <c:f>データ!$D$7:$J$7</c:f>
              <c:numCache>
                <c:formatCode>General</c:formatCode>
                <c:ptCount val="7"/>
                <c:pt idx="0" formatCode="#,##0_ ">
                  <c:v>2597</c:v>
                </c:pt>
                <c:pt idx="1">
                  <c:v>2633</c:v>
                </c:pt>
                <c:pt idx="2">
                  <c:v>2467</c:v>
                </c:pt>
                <c:pt idx="3">
                  <c:v>2345</c:v>
                </c:pt>
                <c:pt idx="4">
                  <c:v>2363</c:v>
                </c:pt>
                <c:pt idx="5">
                  <c:v>2511</c:v>
                </c:pt>
                <c:pt idx="6">
                  <c:v>2680</c:v>
                </c:pt>
              </c:numCache>
            </c:numRef>
          </c:val>
          <c:smooth val="0"/>
          <c:extLst>
            <c:ext xmlns:c16="http://schemas.microsoft.com/office/drawing/2014/chart" uri="{C3380CC4-5D6E-409C-BE32-E72D297353CC}">
              <c16:uniqueId val="{0000000C-1329-40FD-92D5-1DF9B1882AF8}"/>
            </c:ext>
          </c:extLst>
        </c:ser>
        <c:dLbls>
          <c:showLegendKey val="0"/>
          <c:showVal val="0"/>
          <c:showCatName val="0"/>
          <c:showSerName val="0"/>
          <c:showPercent val="0"/>
          <c:showBubbleSize val="0"/>
        </c:dLbls>
        <c:marker val="1"/>
        <c:smooth val="0"/>
        <c:axId val="132874624"/>
        <c:axId val="132876160"/>
      </c:lineChart>
      <c:lineChart>
        <c:grouping val="standard"/>
        <c:varyColors val="0"/>
        <c:ser>
          <c:idx val="5"/>
          <c:order val="5"/>
          <c:tx>
            <c:strRef>
              <c:f>データ!$A$8</c:f>
              <c:strCache>
                <c:ptCount val="1"/>
                <c:pt idx="0">
                  <c:v>死亡災害</c:v>
                </c:pt>
              </c:strCache>
            </c:strRef>
          </c:tx>
          <c:spPr>
            <a:ln>
              <a:solidFill>
                <a:srgbClr val="FF0000"/>
              </a:solidFill>
            </a:ln>
          </c:spPr>
          <c:marker>
            <c:spPr>
              <a:solidFill>
                <a:srgbClr val="FF0000"/>
              </a:solidFill>
            </c:spPr>
          </c:marker>
          <c:dLbls>
            <c:dLbl>
              <c:idx val="0"/>
              <c:layout>
                <c:manualLayout>
                  <c:x val="-2.9547553093259463E-2"/>
                  <c:y val="-6.0377358490566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329-40FD-92D5-1DF9B1882AF8}"/>
                </c:ext>
              </c:extLst>
            </c:dLbl>
            <c:dLbl>
              <c:idx val="1"/>
              <c:layout>
                <c:manualLayout>
                  <c:x val="-4.4321329639889231E-2"/>
                  <c:y val="-4.52830188679245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329-40FD-92D5-1DF9B1882AF8}"/>
                </c:ext>
              </c:extLst>
            </c:dLbl>
            <c:dLbl>
              <c:idx val="2"/>
              <c:layout>
                <c:manualLayout>
                  <c:x val="-4.4321329639889197E-2"/>
                  <c:y val="-6.0377358490566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329-40FD-92D5-1DF9B1882AF8}"/>
                </c:ext>
              </c:extLst>
            </c:dLbl>
            <c:dLbl>
              <c:idx val="3"/>
              <c:layout>
                <c:manualLayout>
                  <c:x val="-4.0628176325604726E-2"/>
                  <c:y val="-7.547169811320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29-40FD-92D5-1DF9B1882AF8}"/>
                </c:ext>
              </c:extLst>
            </c:dLbl>
            <c:dLbl>
              <c:idx val="4"/>
              <c:layout>
                <c:manualLayout>
                  <c:x val="-4.4321329639889197E-2"/>
                  <c:y val="-5.6287457932789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29-40FD-92D5-1DF9B1882AF8}"/>
                </c:ext>
              </c:extLst>
            </c:dLbl>
            <c:dLbl>
              <c:idx val="5"/>
              <c:layout>
                <c:manualLayout>
                  <c:x val="-5.5401662049861494E-2"/>
                  <c:y val="-4.0251572327044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29-40FD-92D5-1DF9B1882AF8}"/>
                </c:ext>
              </c:extLst>
            </c:dLbl>
            <c:dLbl>
              <c:idx val="6"/>
              <c:layout>
                <c:manualLayout>
                  <c:x val="-1.1080286197102074E-2"/>
                  <c:y val="-1.6021269230205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329-40FD-92D5-1DF9B1882AF8}"/>
                </c:ext>
              </c:extLst>
            </c:dLbl>
            <c:spPr>
              <a:noFill/>
              <a:ln>
                <a:noFill/>
              </a:ln>
              <a:effectLst/>
            </c:spPr>
            <c:txPr>
              <a:bodyPr/>
              <a:lstStyle/>
              <a:p>
                <a:pPr>
                  <a:defRPr>
                    <a:solidFill>
                      <a:srgbClr val="FF0000"/>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データ!$D$2:$J$2</c:f>
              <c:strCache>
                <c:ptCount val="7"/>
                <c:pt idx="0">
                  <c:v>24年</c:v>
                </c:pt>
                <c:pt idx="1">
                  <c:v>25年</c:v>
                </c:pt>
                <c:pt idx="2">
                  <c:v>26年</c:v>
                </c:pt>
                <c:pt idx="3">
                  <c:v>27年</c:v>
                </c:pt>
                <c:pt idx="4">
                  <c:v>28年</c:v>
                </c:pt>
                <c:pt idx="5">
                  <c:v>29年</c:v>
                </c:pt>
                <c:pt idx="6">
                  <c:v>30年
</c:v>
                </c:pt>
              </c:strCache>
            </c:strRef>
          </c:cat>
          <c:val>
            <c:numRef>
              <c:f>データ!$D$8:$J$8</c:f>
              <c:numCache>
                <c:formatCode>General</c:formatCode>
                <c:ptCount val="7"/>
                <c:pt idx="0" formatCode="#,##0_ ">
                  <c:v>20</c:v>
                </c:pt>
                <c:pt idx="1">
                  <c:v>30</c:v>
                </c:pt>
                <c:pt idx="2">
                  <c:v>14</c:v>
                </c:pt>
                <c:pt idx="3">
                  <c:v>13</c:v>
                </c:pt>
                <c:pt idx="4">
                  <c:v>22</c:v>
                </c:pt>
                <c:pt idx="5">
                  <c:v>8</c:v>
                </c:pt>
                <c:pt idx="6">
                  <c:v>16</c:v>
                </c:pt>
              </c:numCache>
            </c:numRef>
          </c:val>
          <c:smooth val="0"/>
          <c:extLst>
            <c:ext xmlns:c16="http://schemas.microsoft.com/office/drawing/2014/chart" uri="{C3380CC4-5D6E-409C-BE32-E72D297353CC}">
              <c16:uniqueId val="{00000014-1329-40FD-92D5-1DF9B1882AF8}"/>
            </c:ext>
          </c:extLst>
        </c:ser>
        <c:dLbls>
          <c:showLegendKey val="0"/>
          <c:showVal val="0"/>
          <c:showCatName val="0"/>
          <c:showSerName val="0"/>
          <c:showPercent val="0"/>
          <c:showBubbleSize val="0"/>
        </c:dLbls>
        <c:marker val="1"/>
        <c:smooth val="0"/>
        <c:axId val="132986368"/>
        <c:axId val="132984832"/>
      </c:lineChart>
      <c:catAx>
        <c:axId val="13287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132876160"/>
        <c:crosses val="autoZero"/>
        <c:auto val="1"/>
        <c:lblAlgn val="ctr"/>
        <c:lblOffset val="100"/>
        <c:tickLblSkip val="1"/>
        <c:tickMarkSkip val="1"/>
        <c:noMultiLvlLbl val="0"/>
      </c:catAx>
      <c:valAx>
        <c:axId val="132876160"/>
        <c:scaling>
          <c:orientation val="minMax"/>
          <c:max val="4500"/>
        </c:scaling>
        <c:delete val="0"/>
        <c:axPos val="l"/>
        <c:title>
          <c:tx>
            <c:rich>
              <a:bodyPr rot="0" vert="horz"/>
              <a:lstStyle/>
              <a:p>
                <a:pPr algn="ctr">
                  <a:defRPr sz="1100" b="0" i="0" u="none" strike="noStrike" baseline="0">
                    <a:solidFill>
                      <a:srgbClr val="000000"/>
                    </a:solidFill>
                    <a:latin typeface="ＭＳ Ｐゴシック"/>
                    <a:ea typeface="ＭＳ Ｐゴシック"/>
                    <a:cs typeface="ＭＳ Ｐゴシック"/>
                  </a:defRPr>
                </a:pPr>
                <a:r>
                  <a:rPr lang="ja-JP" altLang="en-US" sz="800" b="0" i="0" u="none" strike="noStrike" baseline="0">
                    <a:solidFill>
                      <a:srgbClr val="000000"/>
                    </a:solidFill>
                    <a:latin typeface="ＭＳ Ｐゴシック"/>
                    <a:ea typeface="ＭＳ Ｐゴシック"/>
                  </a:rPr>
                  <a:t>(人)</a:t>
                </a:r>
              </a:p>
            </c:rich>
          </c:tx>
          <c:layout>
            <c:manualLayout>
              <c:xMode val="edge"/>
              <c:yMode val="edge"/>
              <c:x val="5.5401662049861496E-3"/>
              <c:y val="0.19875630930749041"/>
            </c:manualLayout>
          </c:layout>
          <c:overlay val="0"/>
          <c:spPr>
            <a:noFill/>
            <a:ln w="25400">
              <a:noFill/>
            </a:ln>
          </c:spPr>
        </c:title>
        <c:numFmt formatCode="#,##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132874624"/>
        <c:crosses val="autoZero"/>
        <c:crossBetween val="between"/>
      </c:valAx>
      <c:valAx>
        <c:axId val="132984832"/>
        <c:scaling>
          <c:orientation val="minMax"/>
          <c:max val="35"/>
          <c:min val="-40"/>
        </c:scaling>
        <c:delete val="0"/>
        <c:axPos val="r"/>
        <c:numFmt formatCode="#,##0_ " sourceLinked="1"/>
        <c:majorTickMark val="out"/>
        <c:minorTickMark val="none"/>
        <c:tickLblPos val="none"/>
        <c:crossAx val="132986368"/>
        <c:crosses val="max"/>
        <c:crossBetween val="between"/>
      </c:valAx>
      <c:catAx>
        <c:axId val="132986368"/>
        <c:scaling>
          <c:orientation val="minMax"/>
        </c:scaling>
        <c:delete val="1"/>
        <c:axPos val="b"/>
        <c:numFmt formatCode="General" sourceLinked="1"/>
        <c:majorTickMark val="out"/>
        <c:minorTickMark val="none"/>
        <c:tickLblPos val="nextTo"/>
        <c:crossAx val="132984832"/>
        <c:crosses val="autoZero"/>
        <c:auto val="1"/>
        <c:lblAlgn val="ctr"/>
        <c:lblOffset val="100"/>
        <c:noMultiLvlLbl val="0"/>
      </c:catAx>
      <c:spPr>
        <a:gradFill rotWithShape="0">
          <a:gsLst>
            <a:gs pos="0">
              <a:srgbClr val="FFFFCC"/>
            </a:gs>
            <a:gs pos="100000">
              <a:srgbClr val="CCFFCC"/>
            </a:gs>
          </a:gsLst>
          <a:lin ang="5400000" scaled="1"/>
        </a:gradFill>
        <a:ln w="25400">
          <a:noFill/>
        </a:ln>
      </c:spPr>
    </c:plotArea>
    <c:legend>
      <c:legendPos val="t"/>
      <c:layout>
        <c:manualLayout>
          <c:xMode val="edge"/>
          <c:yMode val="edge"/>
          <c:x val="0.10480133196646818"/>
          <c:y val="8.9330024813895778E-2"/>
          <c:w val="0.83102493074792239"/>
          <c:h val="0.13252830188679246"/>
        </c:manualLayout>
      </c:layout>
      <c:overlay val="0"/>
    </c:legend>
    <c:plotVisOnly val="1"/>
    <c:dispBlanksAs val="gap"/>
    <c:showDLblsOverMax val="0"/>
  </c:chart>
  <c:spPr>
    <a:noFill/>
    <a:ln w="9525">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Sheet1!$B$2</c:f>
              <c:strCache>
                <c:ptCount val="1"/>
                <c:pt idx="0">
                  <c:v>死亡</c:v>
                </c:pt>
              </c:strCache>
            </c:strRef>
          </c:tx>
          <c:spPr>
            <a:solidFill>
              <a:srgbClr val="FF0000"/>
            </a:solidFill>
            <a:ln>
              <a:solidFill>
                <a:schemeClr val="tx1"/>
              </a:solidFill>
            </a:ln>
          </c:spPr>
          <c:invertIfNegative val="0"/>
          <c:dLbls>
            <c:delete val="1"/>
          </c:dLbls>
          <c:cat>
            <c:strRef>
              <c:f>Sheet1!$A$3:$A$14</c:f>
              <c:strCache>
                <c:ptCount val="12"/>
                <c:pt idx="0">
                  <c:v>19年</c:v>
                </c:pt>
                <c:pt idx="1">
                  <c:v>20年</c:v>
                </c:pt>
                <c:pt idx="2">
                  <c:v>21年</c:v>
                </c:pt>
                <c:pt idx="3">
                  <c:v>22年</c:v>
                </c:pt>
                <c:pt idx="4">
                  <c:v>23年</c:v>
                </c:pt>
                <c:pt idx="5">
                  <c:v>24年</c:v>
                </c:pt>
                <c:pt idx="6">
                  <c:v>25年</c:v>
                </c:pt>
                <c:pt idx="7">
                  <c:v>26年</c:v>
                </c:pt>
                <c:pt idx="8">
                  <c:v>27年</c:v>
                </c:pt>
                <c:pt idx="9">
                  <c:v>28年</c:v>
                </c:pt>
                <c:pt idx="10">
                  <c:v>29年</c:v>
                </c:pt>
                <c:pt idx="11">
                  <c:v>30年</c:v>
                </c:pt>
              </c:strCache>
            </c:strRef>
          </c:cat>
          <c:val>
            <c:numRef>
              <c:f>Sheet1!$B$3:$B$14</c:f>
              <c:numCache>
                <c:formatCode>General</c:formatCode>
                <c:ptCount val="12"/>
                <c:pt idx="0">
                  <c:v>0</c:v>
                </c:pt>
                <c:pt idx="1">
                  <c:v>0</c:v>
                </c:pt>
                <c:pt idx="2">
                  <c:v>0</c:v>
                </c:pt>
                <c:pt idx="3">
                  <c:v>1</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77E4-44BF-AED3-44D41164F532}"/>
            </c:ext>
          </c:extLst>
        </c:ser>
        <c:ser>
          <c:idx val="1"/>
          <c:order val="1"/>
          <c:tx>
            <c:strRef>
              <c:f>Sheet1!$C$2</c:f>
              <c:strCache>
                <c:ptCount val="1"/>
                <c:pt idx="0">
                  <c:v>休業</c:v>
                </c:pt>
              </c:strCache>
            </c:strRef>
          </c:tx>
          <c:spPr>
            <a:pattFill prst="wdUpDiag">
              <a:fgClr>
                <a:schemeClr val="accent1"/>
              </a:fgClr>
              <a:bgClr>
                <a:schemeClr val="bg1"/>
              </a:bgClr>
            </a:pattFill>
            <a:ln>
              <a:solidFill>
                <a:schemeClr val="tx1"/>
              </a:solidFill>
            </a:ln>
          </c:spPr>
          <c:invertIfNegative val="0"/>
          <c:dLbls>
            <c:dLbl>
              <c:idx val="0"/>
              <c:layout>
                <c:manualLayout>
                  <c:x val="2.8361465407416023E-2"/>
                  <c:y val="-0.1244686459366561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E4-44BF-AED3-44D41164F532}"/>
                </c:ext>
              </c:extLst>
            </c:dLbl>
            <c:dLbl>
              <c:idx val="1"/>
              <c:layout>
                <c:manualLayout>
                  <c:x val="1.9405213173495181E-2"/>
                  <c:y val="-0.102927611831646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E4-44BF-AED3-44D41164F532}"/>
                </c:ext>
              </c:extLst>
            </c:dLbl>
            <c:dLbl>
              <c:idx val="2"/>
              <c:layout>
                <c:manualLayout>
                  <c:x val="2.3883339290455607E-2"/>
                  <c:y val="-0.127109545191585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E4-44BF-AED3-44D41164F532}"/>
                </c:ext>
              </c:extLst>
            </c:dLbl>
            <c:dLbl>
              <c:idx val="3"/>
              <c:layout>
                <c:manualLayout>
                  <c:x val="-3.2380296245263521E-2"/>
                  <c:y val="-0.3555390403135190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E4-44BF-AED3-44D41164F532}"/>
                </c:ext>
              </c:extLst>
            </c:dLbl>
            <c:dLbl>
              <c:idx val="4"/>
              <c:layout>
                <c:manualLayout>
                  <c:x val="4.0303135052643838E-2"/>
                  <c:y val="-0.2097153838798165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E4-44BF-AED3-44D41164F532}"/>
                </c:ext>
              </c:extLst>
            </c:dLbl>
            <c:dLbl>
              <c:idx val="5"/>
              <c:layout>
                <c:manualLayout>
                  <c:x val="4.4781261169604264E-2"/>
                  <c:y val="-0.151104773538402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E4-44BF-AED3-44D41164F532}"/>
                </c:ext>
              </c:extLst>
            </c:dLbl>
            <c:dLbl>
              <c:idx val="6"/>
              <c:layout>
                <c:manualLayout>
                  <c:x val="3.283959152437646E-2"/>
                  <c:y val="-0.1047069878326023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E4-44BF-AED3-44D41164F532}"/>
                </c:ext>
              </c:extLst>
            </c:dLbl>
            <c:dLbl>
              <c:idx val="7"/>
              <c:layout>
                <c:manualLayout>
                  <c:x val="4.3288552463950788E-2"/>
                  <c:y val="-0.278084851750086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E4-44BF-AED3-44D41164F532}"/>
                </c:ext>
              </c:extLst>
            </c:dLbl>
            <c:dLbl>
              <c:idx val="8"/>
              <c:layout>
                <c:manualLayout>
                  <c:x val="3.4332300230029936E-2"/>
                  <c:y val="-0.151104773538402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E4-44BF-AED3-44D41164F532}"/>
                </c:ext>
              </c:extLst>
            </c:dLbl>
            <c:dLbl>
              <c:idx val="9"/>
              <c:layout>
                <c:manualLayout>
                  <c:x val="2.6868756701762451E-2"/>
                  <c:y val="-9.75888024236218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E4-44BF-AED3-44D41164F532}"/>
                </c:ext>
              </c:extLst>
            </c:dLbl>
            <c:dLbl>
              <c:idx val="10"/>
              <c:layout>
                <c:manualLayout>
                  <c:x val="2.3883339290455607E-2"/>
                  <c:y val="-0.1903843738352230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E4-44BF-AED3-44D41164F532}"/>
                </c:ext>
              </c:extLst>
            </c:dLbl>
            <c:dLbl>
              <c:idx val="11"/>
              <c:layout>
                <c:manualLayout>
                  <c:x val="9.6451946262487084E-3"/>
                  <c:y val="-0.3490952188752862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8B-4A1C-A7BE-0331BF57C4FB}"/>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Sheet1!$A$3:$A$14</c:f>
              <c:strCache>
                <c:ptCount val="12"/>
                <c:pt idx="0">
                  <c:v>19年</c:v>
                </c:pt>
                <c:pt idx="1">
                  <c:v>20年</c:v>
                </c:pt>
                <c:pt idx="2">
                  <c:v>21年</c:v>
                </c:pt>
                <c:pt idx="3">
                  <c:v>22年</c:v>
                </c:pt>
                <c:pt idx="4">
                  <c:v>23年</c:v>
                </c:pt>
                <c:pt idx="5">
                  <c:v>24年</c:v>
                </c:pt>
                <c:pt idx="6">
                  <c:v>25年</c:v>
                </c:pt>
                <c:pt idx="7">
                  <c:v>26年</c:v>
                </c:pt>
                <c:pt idx="8">
                  <c:v>27年</c:v>
                </c:pt>
                <c:pt idx="9">
                  <c:v>28年</c:v>
                </c:pt>
                <c:pt idx="10">
                  <c:v>29年</c:v>
                </c:pt>
                <c:pt idx="11">
                  <c:v>30年</c:v>
                </c:pt>
              </c:strCache>
            </c:strRef>
          </c:cat>
          <c:val>
            <c:numRef>
              <c:f>Sheet1!$C$3:$C$14</c:f>
              <c:numCache>
                <c:formatCode>General</c:formatCode>
                <c:ptCount val="12"/>
                <c:pt idx="0">
                  <c:v>14</c:v>
                </c:pt>
                <c:pt idx="1">
                  <c:v>10</c:v>
                </c:pt>
                <c:pt idx="2">
                  <c:v>9</c:v>
                </c:pt>
                <c:pt idx="3">
                  <c:v>32</c:v>
                </c:pt>
                <c:pt idx="4">
                  <c:v>23</c:v>
                </c:pt>
                <c:pt idx="5">
                  <c:v>16</c:v>
                </c:pt>
                <c:pt idx="6">
                  <c:v>11</c:v>
                </c:pt>
                <c:pt idx="7">
                  <c:v>29</c:v>
                </c:pt>
                <c:pt idx="8">
                  <c:v>16</c:v>
                </c:pt>
                <c:pt idx="9">
                  <c:v>7</c:v>
                </c:pt>
                <c:pt idx="10">
                  <c:v>16</c:v>
                </c:pt>
                <c:pt idx="11">
                  <c:v>30</c:v>
                </c:pt>
              </c:numCache>
            </c:numRef>
          </c:val>
          <c:extLst>
            <c:ext xmlns:c16="http://schemas.microsoft.com/office/drawing/2014/chart" uri="{C3380CC4-5D6E-409C-BE32-E72D297353CC}">
              <c16:uniqueId val="{0000000C-77E4-44BF-AED3-44D41164F532}"/>
            </c:ext>
          </c:extLst>
        </c:ser>
        <c:dLbls>
          <c:showLegendKey val="0"/>
          <c:showVal val="1"/>
          <c:showCatName val="0"/>
          <c:showSerName val="0"/>
          <c:showPercent val="0"/>
          <c:showBubbleSize val="0"/>
        </c:dLbls>
        <c:gapWidth val="150"/>
        <c:overlap val="100"/>
        <c:axId val="163803904"/>
        <c:axId val="163806592"/>
      </c:barChart>
      <c:lineChart>
        <c:grouping val="standard"/>
        <c:varyColors val="0"/>
        <c:ser>
          <c:idx val="2"/>
          <c:order val="2"/>
          <c:tx>
            <c:strRef>
              <c:f>Sheet1!$D$2</c:f>
              <c:strCache>
                <c:ptCount val="1"/>
                <c:pt idx="0">
                  <c:v>気温</c:v>
                </c:pt>
              </c:strCache>
            </c:strRef>
          </c:tx>
          <c:spPr>
            <a:ln w="44450" cap="sq">
              <a:miter lim="800000"/>
            </a:ln>
          </c:spPr>
          <c:marker>
            <c:symbol val="none"/>
          </c:marker>
          <c:dLbls>
            <c:dLbl>
              <c:idx val="0"/>
              <c:layout>
                <c:manualLayout>
                  <c:x val="0"/>
                  <c:y val="-2.8846151662162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E4-44BF-AED3-44D41164F532}"/>
                </c:ext>
              </c:extLst>
            </c:dLbl>
            <c:dLbl>
              <c:idx val="1"/>
              <c:layout>
                <c:manualLayout>
                  <c:x val="-2.4801929038925249E-2"/>
                  <c:y val="-7.2115379155407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7E4-44BF-AED3-44D41164F532}"/>
                </c:ext>
              </c:extLst>
            </c:dLbl>
            <c:dLbl>
              <c:idx val="2"/>
              <c:layout>
                <c:manualLayout>
                  <c:x val="-4.2714433344815707E-2"/>
                  <c:y val="-0.112499991482435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7E4-44BF-AED3-44D41164F532}"/>
                </c:ext>
              </c:extLst>
            </c:dLbl>
            <c:dLbl>
              <c:idx val="3"/>
              <c:layout>
                <c:manualLayout>
                  <c:x val="-6.8894247330347413E-3"/>
                  <c:y val="-4.9038457825677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7E4-44BF-AED3-44D41164F532}"/>
                </c:ext>
              </c:extLst>
            </c:dLbl>
            <c:dLbl>
              <c:idx val="4"/>
              <c:layout>
                <c:manualLayout>
                  <c:x val="-1.7912504305890458E-2"/>
                  <c:y val="-5.7692303324325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7E4-44BF-AED3-44D41164F532}"/>
                </c:ext>
              </c:extLst>
            </c:dLbl>
            <c:dLbl>
              <c:idx val="5"/>
              <c:layout>
                <c:manualLayout>
                  <c:x val="-2.7557698932139166E-2"/>
                  <c:y val="-3.46153819945955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7E4-44BF-AED3-44D41164F532}"/>
                </c:ext>
              </c:extLst>
            </c:dLbl>
            <c:dLbl>
              <c:idx val="6"/>
              <c:layout>
                <c:manualLayout>
                  <c:x val="-2.2046159145711335E-2"/>
                  <c:y val="-8.6538454986488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7E4-44BF-AED3-44D41164F532}"/>
                </c:ext>
              </c:extLst>
            </c:dLbl>
            <c:dLbl>
              <c:idx val="7"/>
              <c:layout>
                <c:manualLayout>
                  <c:x val="-6.8894247330347916E-3"/>
                  <c:y val="-8.0769224654056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7E4-44BF-AED3-44D41164F532}"/>
                </c:ext>
              </c:extLst>
            </c:dLbl>
            <c:dLbl>
              <c:idx val="8"/>
              <c:layout>
                <c:manualLayout>
                  <c:x val="-3.5825008611780916E-2"/>
                  <c:y val="-5.4807688158109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7E4-44BF-AED3-44D41164F532}"/>
                </c:ext>
              </c:extLst>
            </c:dLbl>
            <c:dLbl>
              <c:idx val="9"/>
              <c:layout>
                <c:manualLayout>
                  <c:x val="-2.204615914571123E-2"/>
                  <c:y val="-6.0576918490542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7E4-44BF-AED3-44D41164F532}"/>
                </c:ext>
              </c:extLst>
            </c:dLbl>
            <c:dLbl>
              <c:idx val="10"/>
              <c:layout>
                <c:manualLayout>
                  <c:x val="-1.9290389252497417E-2"/>
                  <c:y val="-4.9038457825677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8B-4A1C-A7BE-0331BF57C4FB}"/>
                </c:ext>
              </c:extLst>
            </c:dLbl>
            <c:spPr>
              <a:ln w="19050">
                <a:prstDash val="solid"/>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Sheet1!$A$3:$A$14</c:f>
              <c:strCache>
                <c:ptCount val="12"/>
                <c:pt idx="0">
                  <c:v>19年</c:v>
                </c:pt>
                <c:pt idx="1">
                  <c:v>20年</c:v>
                </c:pt>
                <c:pt idx="2">
                  <c:v>21年</c:v>
                </c:pt>
                <c:pt idx="3">
                  <c:v>22年</c:v>
                </c:pt>
                <c:pt idx="4">
                  <c:v>23年</c:v>
                </c:pt>
                <c:pt idx="5">
                  <c:v>24年</c:v>
                </c:pt>
                <c:pt idx="6">
                  <c:v>25年</c:v>
                </c:pt>
                <c:pt idx="7">
                  <c:v>26年</c:v>
                </c:pt>
                <c:pt idx="8">
                  <c:v>27年</c:v>
                </c:pt>
                <c:pt idx="9">
                  <c:v>28年</c:v>
                </c:pt>
                <c:pt idx="10">
                  <c:v>29年</c:v>
                </c:pt>
                <c:pt idx="11">
                  <c:v>30年</c:v>
                </c:pt>
              </c:strCache>
            </c:strRef>
          </c:cat>
          <c:val>
            <c:numRef>
              <c:f>Sheet1!$D$3:$D$14</c:f>
              <c:numCache>
                <c:formatCode>0.0_ </c:formatCode>
                <c:ptCount val="12"/>
                <c:pt idx="0">
                  <c:v>27</c:v>
                </c:pt>
                <c:pt idx="1">
                  <c:v>25.8</c:v>
                </c:pt>
                <c:pt idx="2">
                  <c:v>24.9</c:v>
                </c:pt>
                <c:pt idx="3">
                  <c:v>29</c:v>
                </c:pt>
                <c:pt idx="4">
                  <c:v>27</c:v>
                </c:pt>
                <c:pt idx="5">
                  <c:v>27.9</c:v>
                </c:pt>
                <c:pt idx="6">
                  <c:v>26.9</c:v>
                </c:pt>
                <c:pt idx="7">
                  <c:v>26.1</c:v>
                </c:pt>
                <c:pt idx="8">
                  <c:v>25.8</c:v>
                </c:pt>
                <c:pt idx="9">
                  <c:v>27</c:v>
                </c:pt>
                <c:pt idx="10">
                  <c:v>26.2</c:v>
                </c:pt>
                <c:pt idx="11">
                  <c:v>27.4</c:v>
                </c:pt>
              </c:numCache>
            </c:numRef>
          </c:val>
          <c:smooth val="0"/>
          <c:extLst>
            <c:ext xmlns:c16="http://schemas.microsoft.com/office/drawing/2014/chart" uri="{C3380CC4-5D6E-409C-BE32-E72D297353CC}">
              <c16:uniqueId val="{00000017-77E4-44BF-AED3-44D41164F532}"/>
            </c:ext>
          </c:extLst>
        </c:ser>
        <c:dLbls>
          <c:showLegendKey val="0"/>
          <c:showVal val="1"/>
          <c:showCatName val="0"/>
          <c:showSerName val="0"/>
          <c:showPercent val="0"/>
          <c:showBubbleSize val="0"/>
        </c:dLbls>
        <c:marker val="1"/>
        <c:smooth val="0"/>
        <c:axId val="163838592"/>
        <c:axId val="163837056"/>
      </c:lineChart>
      <c:catAx>
        <c:axId val="163803904"/>
        <c:scaling>
          <c:orientation val="minMax"/>
        </c:scaling>
        <c:delete val="0"/>
        <c:axPos val="b"/>
        <c:numFmt formatCode="General" sourceLinked="0"/>
        <c:majorTickMark val="out"/>
        <c:minorTickMark val="none"/>
        <c:tickLblPos val="nextTo"/>
        <c:crossAx val="163806592"/>
        <c:crosses val="autoZero"/>
        <c:auto val="1"/>
        <c:lblAlgn val="ctr"/>
        <c:lblOffset val="100"/>
        <c:noMultiLvlLbl val="0"/>
      </c:catAx>
      <c:valAx>
        <c:axId val="163806592"/>
        <c:scaling>
          <c:orientation val="minMax"/>
          <c:max val="40"/>
        </c:scaling>
        <c:delete val="0"/>
        <c:axPos val="l"/>
        <c:majorGridlines/>
        <c:minorGridlines>
          <c:spPr>
            <a:ln>
              <a:noFill/>
            </a:ln>
          </c:spPr>
        </c:minorGridlines>
        <c:numFmt formatCode="General" sourceLinked="1"/>
        <c:majorTickMark val="out"/>
        <c:minorTickMark val="none"/>
        <c:tickLblPos val="nextTo"/>
        <c:crossAx val="163803904"/>
        <c:crosses val="autoZero"/>
        <c:crossBetween val="between"/>
        <c:majorUnit val="10"/>
      </c:valAx>
      <c:valAx>
        <c:axId val="163837056"/>
        <c:scaling>
          <c:orientation val="minMax"/>
          <c:min val="23"/>
        </c:scaling>
        <c:delete val="0"/>
        <c:axPos val="r"/>
        <c:numFmt formatCode="0.0_ " sourceLinked="1"/>
        <c:majorTickMark val="out"/>
        <c:minorTickMark val="none"/>
        <c:tickLblPos val="nextTo"/>
        <c:crossAx val="163838592"/>
        <c:crosses val="max"/>
        <c:crossBetween val="between"/>
        <c:majorUnit val="1"/>
      </c:valAx>
      <c:catAx>
        <c:axId val="163838592"/>
        <c:scaling>
          <c:orientation val="minMax"/>
        </c:scaling>
        <c:delete val="1"/>
        <c:axPos val="b"/>
        <c:numFmt formatCode="General" sourceLinked="1"/>
        <c:majorTickMark val="out"/>
        <c:minorTickMark val="none"/>
        <c:tickLblPos val="nextTo"/>
        <c:crossAx val="163837056"/>
        <c:crosses val="autoZero"/>
        <c:auto val="1"/>
        <c:lblAlgn val="ctr"/>
        <c:lblOffset val="100"/>
        <c:noMultiLvlLbl val="0"/>
      </c:catAx>
    </c:plotArea>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i="0" u="none" strike="noStrike" baseline="0">
                <a:solidFill>
                  <a:srgbClr val="000000"/>
                </a:solidFill>
                <a:latin typeface="ＭＳ Ｐゴシック"/>
                <a:ea typeface="ＭＳ Ｐゴシック"/>
                <a:cs typeface="ＭＳ Ｐゴシック"/>
              </a:defRPr>
            </a:pPr>
            <a:r>
              <a:rPr lang="ja-JP" altLang="en-US" sz="1925" b="0" i="0" u="none" strike="noStrike" baseline="0">
                <a:solidFill>
                  <a:srgbClr val="000000"/>
                </a:solidFill>
                <a:latin typeface="ＭＳ Ｐゴシック"/>
                <a:ea typeface="ＭＳ Ｐゴシック"/>
              </a:rPr>
              <a:t>業務上疾病発生状況（休業4日以上） 　</a:t>
            </a:r>
          </a:p>
        </c:rich>
      </c:tx>
      <c:layout>
        <c:manualLayout>
          <c:xMode val="edge"/>
          <c:yMode val="edge"/>
          <c:x val="0.28759425303050995"/>
          <c:y val="1.781067587371768E-2"/>
        </c:manualLayout>
      </c:layout>
      <c:overlay val="0"/>
      <c:spPr>
        <a:noFill/>
        <a:ln w="25400">
          <a:noFill/>
        </a:ln>
      </c:spPr>
    </c:title>
    <c:autoTitleDeleted val="0"/>
    <c:plotArea>
      <c:layout>
        <c:manualLayout>
          <c:layoutTarget val="inner"/>
          <c:xMode val="edge"/>
          <c:yMode val="edge"/>
          <c:x val="5.920811801638981E-2"/>
          <c:y val="0.15286624203821655"/>
          <c:w val="0.90080839641949306"/>
          <c:h val="0.69745222929936257"/>
        </c:manualLayout>
      </c:layout>
      <c:lineChart>
        <c:grouping val="standard"/>
        <c:varyColors val="0"/>
        <c:ser>
          <c:idx val="0"/>
          <c:order val="0"/>
          <c:tx>
            <c:strRef>
              <c:f>発生状況の推移ＤＡＴＡ!$A$53</c:f>
              <c:strCache>
                <c:ptCount val="1"/>
                <c:pt idx="0">
                  <c:v> 業務上疾病</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dLbls>
            <c:dLbl>
              <c:idx val="3"/>
              <c:layout>
                <c:manualLayout>
                  <c:x val="-2.691272587466359E-2"/>
                  <c:y val="-5.8609425414179912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73-46D7-AB2A-DF1168128D1F}"/>
                </c:ext>
              </c:extLst>
            </c:dLbl>
            <c:dLbl>
              <c:idx val="4"/>
              <c:layout>
                <c:manualLayout>
                  <c:x val="-2.691272587466359E-2"/>
                  <c:y val="-7.134827891736463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73-46D7-AB2A-DF1168128D1F}"/>
                </c:ext>
              </c:extLst>
            </c:dLbl>
            <c:dLbl>
              <c:idx val="6"/>
              <c:layout>
                <c:manualLayout>
                  <c:x val="-2.691272587466359E-2"/>
                  <c:y val="-7.134827891736463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73-46D7-AB2A-DF1168128D1F}"/>
                </c:ext>
              </c:extLst>
            </c:dLbl>
            <c:dLbl>
              <c:idx val="7"/>
              <c:layout>
                <c:manualLayout>
                  <c:x val="-2.6969282442347926E-2"/>
                  <c:y val="-4.9628330515172174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73-46D7-AB2A-DF1168128D1F}"/>
                </c:ext>
              </c:extLst>
            </c:dLbl>
            <c:dLbl>
              <c:idx val="9"/>
              <c:layout>
                <c:manualLayout>
                  <c:x val="-2.691272587466359E-2"/>
                  <c:y val="-7.55945634184262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73-46D7-AB2A-DF1168128D1F}"/>
                </c:ext>
              </c:extLst>
            </c:dLbl>
            <c:dLbl>
              <c:idx val="10"/>
              <c:layout>
                <c:manualLayout>
                  <c:x val="-2.691272587466359E-2"/>
                  <c:y val="-5.0116856412056772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73-46D7-AB2A-DF1168128D1F}"/>
                </c:ext>
              </c:extLst>
            </c:dLbl>
            <c:dLbl>
              <c:idx val="13"/>
              <c:layout>
                <c:manualLayout>
                  <c:x val="-2.691272587466359E-2"/>
                  <c:y val="-5.4363140913118342E-2"/>
                </c:manualLayout>
              </c:layout>
              <c:spPr>
                <a:noFill/>
                <a:ln w="25400">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73-46D7-AB2A-DF1168128D1F}"/>
                </c:ext>
              </c:extLst>
            </c:dLbl>
            <c:spPr>
              <a:noFill/>
              <a:ln w="25400">
                <a:noFill/>
              </a:ln>
            </c:spPr>
            <c:txPr>
              <a:bodyPr wrap="square" lIns="38100" tIns="19050" rIns="38100" bIns="19050" anchor="ctr">
                <a:spAutoFit/>
              </a:bodyPr>
              <a:lstStyle/>
              <a:p>
                <a:pPr>
                  <a:defRPr sz="1200" b="0" i="0" u="none" strike="noStrike" baseline="0">
                    <a:solidFill>
                      <a:srgbClr val="000000"/>
                    </a:solidFill>
                    <a:latin typeface="ＭＳ Ｐゴシック"/>
                    <a:ea typeface="ＭＳ Ｐゴシック"/>
                    <a:cs typeface="ＭＳ Ｐゴシック"/>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発生状況の推移ＤＡＴＡ!$M$52:$Z$52</c:f>
              <c:strCache>
                <c:ptCount val="14"/>
                <c:pt idx="0">
                  <c:v>17年</c:v>
                </c:pt>
                <c:pt idx="1">
                  <c:v>18年</c:v>
                </c:pt>
                <c:pt idx="2">
                  <c:v>19年</c:v>
                </c:pt>
                <c:pt idx="3">
                  <c:v>20年</c:v>
                </c:pt>
                <c:pt idx="4">
                  <c:v>21年</c:v>
                </c:pt>
                <c:pt idx="5">
                  <c:v>22年</c:v>
                </c:pt>
                <c:pt idx="6">
                  <c:v>23年</c:v>
                </c:pt>
                <c:pt idx="7">
                  <c:v>24年</c:v>
                </c:pt>
                <c:pt idx="8">
                  <c:v>25年</c:v>
                </c:pt>
                <c:pt idx="9">
                  <c:v>26年</c:v>
                </c:pt>
                <c:pt idx="10">
                  <c:v>27年</c:v>
                </c:pt>
                <c:pt idx="11">
                  <c:v>28年</c:v>
                </c:pt>
                <c:pt idx="12">
                  <c:v>29年</c:v>
                </c:pt>
                <c:pt idx="13">
                  <c:v>30年</c:v>
                </c:pt>
              </c:strCache>
            </c:strRef>
          </c:cat>
          <c:val>
            <c:numRef>
              <c:f>発生状況の推移ＤＡＴＡ!$M$53:$Z$53</c:f>
              <c:numCache>
                <c:formatCode>General</c:formatCode>
                <c:ptCount val="14"/>
                <c:pt idx="0">
                  <c:v>132</c:v>
                </c:pt>
                <c:pt idx="1">
                  <c:v>202</c:v>
                </c:pt>
                <c:pt idx="2">
                  <c:v>175</c:v>
                </c:pt>
                <c:pt idx="3">
                  <c:v>165</c:v>
                </c:pt>
                <c:pt idx="4">
                  <c:v>156</c:v>
                </c:pt>
                <c:pt idx="5">
                  <c:v>187</c:v>
                </c:pt>
                <c:pt idx="6">
                  <c:v>172</c:v>
                </c:pt>
                <c:pt idx="7">
                  <c:v>156</c:v>
                </c:pt>
                <c:pt idx="8">
                  <c:v>150</c:v>
                </c:pt>
                <c:pt idx="9">
                  <c:v>170</c:v>
                </c:pt>
                <c:pt idx="10">
                  <c:v>140</c:v>
                </c:pt>
                <c:pt idx="11">
                  <c:v>159</c:v>
                </c:pt>
                <c:pt idx="12">
                  <c:v>137</c:v>
                </c:pt>
                <c:pt idx="13">
                  <c:v>183</c:v>
                </c:pt>
              </c:numCache>
            </c:numRef>
          </c:val>
          <c:smooth val="0"/>
          <c:extLst>
            <c:ext xmlns:c16="http://schemas.microsoft.com/office/drawing/2014/chart" uri="{C3380CC4-5D6E-409C-BE32-E72D297353CC}">
              <c16:uniqueId val="{00000007-7C73-46D7-AB2A-DF1168128D1F}"/>
            </c:ext>
          </c:extLst>
        </c:ser>
        <c:ser>
          <c:idx val="1"/>
          <c:order val="1"/>
          <c:tx>
            <c:strRef>
              <c:f>発生状況の推移ＤＡＴＡ!$A$54</c:f>
              <c:strCache>
                <c:ptCount val="1"/>
                <c:pt idx="0">
                  <c:v> 災害性腰痛</c:v>
                </c:pt>
              </c:strCache>
            </c:strRef>
          </c:tx>
          <c:dLbls>
            <c:dLbl>
              <c:idx val="0"/>
              <c:layout>
                <c:manualLayout>
                  <c:x val="-2.9051987767584084E-2"/>
                  <c:y val="-5.2373149756966671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73-46D7-AB2A-DF1168128D1F}"/>
                </c:ext>
              </c:extLst>
            </c:dLbl>
            <c:dLbl>
              <c:idx val="1"/>
              <c:layout>
                <c:manualLayout>
                  <c:x val="-2.2935779816513763E-2"/>
                  <c:y val="-6.9830866342622117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73-46D7-AB2A-DF1168128D1F}"/>
                </c:ext>
              </c:extLst>
            </c:dLbl>
            <c:dLbl>
              <c:idx val="2"/>
              <c:layout>
                <c:manualLayout>
                  <c:x val="-2.293577981651379E-2"/>
                  <c:y val="-6.9830866342622117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73-46D7-AB2A-DF1168128D1F}"/>
                </c:ext>
              </c:extLst>
            </c:dLbl>
            <c:dLbl>
              <c:idx val="3"/>
              <c:layout>
                <c:manualLayout>
                  <c:x val="-2.4464831804281346E-2"/>
                  <c:y val="-5.6737578903380471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C73-46D7-AB2A-DF1168128D1F}"/>
                </c:ext>
              </c:extLst>
            </c:dLbl>
            <c:dLbl>
              <c:idx val="4"/>
              <c:layout>
                <c:manualLayout>
                  <c:x val="-2.4464831804281346E-2"/>
                  <c:y val="-5.2373149756966594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C73-46D7-AB2A-DF1168128D1F}"/>
                </c:ext>
              </c:extLst>
            </c:dLbl>
            <c:dLbl>
              <c:idx val="5"/>
              <c:layout>
                <c:manualLayout>
                  <c:x val="-2.7522935779816515E-2"/>
                  <c:y val="-7.4195295489036001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73-46D7-AB2A-DF1168128D1F}"/>
                </c:ext>
              </c:extLst>
            </c:dLbl>
            <c:dLbl>
              <c:idx val="6"/>
              <c:layout>
                <c:manualLayout>
                  <c:x val="-2.5993883792048929E-2"/>
                  <c:y val="-6.9830866342622117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C73-46D7-AB2A-DF1168128D1F}"/>
                </c:ext>
              </c:extLst>
            </c:dLbl>
            <c:dLbl>
              <c:idx val="7"/>
              <c:layout>
                <c:manualLayout>
                  <c:x val="-2.2935779816513763E-2"/>
                  <c:y val="-6.5466437196208163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C73-46D7-AB2A-DF1168128D1F}"/>
                </c:ext>
              </c:extLst>
            </c:dLbl>
            <c:dLbl>
              <c:idx val="8"/>
              <c:layout>
                <c:manualLayout>
                  <c:x val="-2.4464831804281346E-2"/>
                  <c:y val="-8.2924153781863769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C73-46D7-AB2A-DF1168128D1F}"/>
                </c:ext>
              </c:extLst>
            </c:dLbl>
            <c:dLbl>
              <c:idx val="9"/>
              <c:layout>
                <c:manualLayout>
                  <c:x val="-2.7522935779816515E-2"/>
                  <c:y val="-6.9830866342622117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C73-46D7-AB2A-DF1168128D1F}"/>
                </c:ext>
              </c:extLst>
            </c:dLbl>
            <c:dLbl>
              <c:idx val="10"/>
              <c:layout>
                <c:manualLayout>
                  <c:x val="-3.3639143730886736E-2"/>
                  <c:y val="-8.2924153781863769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C73-46D7-AB2A-DF1168128D1F}"/>
                </c:ext>
              </c:extLst>
            </c:dLbl>
            <c:dLbl>
              <c:idx val="11"/>
              <c:layout>
                <c:manualLayout>
                  <c:x val="-1.5290519877675841E-2"/>
                  <c:y val="-4.8008720610552787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C73-46D7-AB2A-DF1168128D1F}"/>
                </c:ext>
              </c:extLst>
            </c:dLbl>
            <c:dLbl>
              <c:idx val="12"/>
              <c:layout>
                <c:manualLayout>
                  <c:x val="-1.845444059976932E-2"/>
                  <c:y val="-5.9447983014861996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C73-46D7-AB2A-DF1168128D1F}"/>
                </c:ext>
              </c:extLst>
            </c:dLbl>
            <c:dLbl>
              <c:idx val="13"/>
              <c:layout>
                <c:manualLayout>
                  <c:x val="-2.1530180699730873E-2"/>
                  <c:y val="-5.5201698513800426E-2"/>
                </c:manualLayout>
              </c:layout>
              <c:spPr/>
              <c:txPr>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C73-46D7-AB2A-DF1168128D1F}"/>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発生状況の推移ＤＡＴＡ!$M$52:$Z$52</c:f>
              <c:strCache>
                <c:ptCount val="14"/>
                <c:pt idx="0">
                  <c:v>17年</c:v>
                </c:pt>
                <c:pt idx="1">
                  <c:v>18年</c:v>
                </c:pt>
                <c:pt idx="2">
                  <c:v>19年</c:v>
                </c:pt>
                <c:pt idx="3">
                  <c:v>20年</c:v>
                </c:pt>
                <c:pt idx="4">
                  <c:v>21年</c:v>
                </c:pt>
                <c:pt idx="5">
                  <c:v>22年</c:v>
                </c:pt>
                <c:pt idx="6">
                  <c:v>23年</c:v>
                </c:pt>
                <c:pt idx="7">
                  <c:v>24年</c:v>
                </c:pt>
                <c:pt idx="8">
                  <c:v>25年</c:v>
                </c:pt>
                <c:pt idx="9">
                  <c:v>26年</c:v>
                </c:pt>
                <c:pt idx="10">
                  <c:v>27年</c:v>
                </c:pt>
                <c:pt idx="11">
                  <c:v>28年</c:v>
                </c:pt>
                <c:pt idx="12">
                  <c:v>29年</c:v>
                </c:pt>
                <c:pt idx="13">
                  <c:v>30年</c:v>
                </c:pt>
              </c:strCache>
            </c:strRef>
          </c:cat>
          <c:val>
            <c:numRef>
              <c:f>発生状況の推移ＤＡＴＡ!$M$54:$Z$54</c:f>
              <c:numCache>
                <c:formatCode>General</c:formatCode>
                <c:ptCount val="14"/>
                <c:pt idx="0">
                  <c:v>68</c:v>
                </c:pt>
                <c:pt idx="1">
                  <c:v>94</c:v>
                </c:pt>
                <c:pt idx="2">
                  <c:v>88</c:v>
                </c:pt>
                <c:pt idx="3">
                  <c:v>91</c:v>
                </c:pt>
                <c:pt idx="4">
                  <c:v>96</c:v>
                </c:pt>
                <c:pt idx="5">
                  <c:v>101</c:v>
                </c:pt>
                <c:pt idx="6">
                  <c:v>91</c:v>
                </c:pt>
                <c:pt idx="7">
                  <c:v>90</c:v>
                </c:pt>
                <c:pt idx="8">
                  <c:v>89</c:v>
                </c:pt>
                <c:pt idx="9">
                  <c:v>102</c:v>
                </c:pt>
                <c:pt idx="10">
                  <c:v>91</c:v>
                </c:pt>
                <c:pt idx="11">
                  <c:v>102</c:v>
                </c:pt>
                <c:pt idx="12">
                  <c:v>93</c:v>
                </c:pt>
                <c:pt idx="13">
                  <c:v>111</c:v>
                </c:pt>
              </c:numCache>
            </c:numRef>
          </c:val>
          <c:smooth val="0"/>
          <c:extLst>
            <c:ext xmlns:c16="http://schemas.microsoft.com/office/drawing/2014/chart" uri="{C3380CC4-5D6E-409C-BE32-E72D297353CC}">
              <c16:uniqueId val="{00000016-7C73-46D7-AB2A-DF1168128D1F}"/>
            </c:ext>
          </c:extLst>
        </c:ser>
        <c:dLbls>
          <c:showLegendKey val="0"/>
          <c:showVal val="0"/>
          <c:showCatName val="0"/>
          <c:showSerName val="0"/>
          <c:showPercent val="0"/>
          <c:showBubbleSize val="0"/>
        </c:dLbls>
        <c:marker val="1"/>
        <c:smooth val="0"/>
        <c:axId val="436062472"/>
        <c:axId val="1"/>
      </c:lineChart>
      <c:catAx>
        <c:axId val="436062472"/>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rot="0" vert="horz"/>
              <a:lstStyle/>
              <a:p>
                <a:pPr algn="ctr">
                  <a:defRPr sz="1200" b="0" i="0" u="none" strike="noStrike" baseline="0">
                    <a:solidFill>
                      <a:srgbClr val="000000"/>
                    </a:solidFill>
                    <a:latin typeface="ＭＳ Ｐゴシック"/>
                    <a:ea typeface="ＭＳ Ｐゴシック"/>
                    <a:cs typeface="ＭＳ Ｐゴシック"/>
                  </a:defRPr>
                </a:pPr>
                <a:r>
                  <a:rPr lang="ja-JP" altLang="en-US"/>
                  <a:t>人</a:t>
                </a:r>
              </a:p>
            </c:rich>
          </c:tx>
          <c:layout>
            <c:manualLayout>
              <c:xMode val="edge"/>
              <c:yMode val="edge"/>
              <c:x val="6.4590718067755987E-2"/>
              <c:y val="4.1401260173708571E-2"/>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ＭＳ Ｐゴシック"/>
                <a:ea typeface="ＭＳ Ｐゴシック"/>
                <a:cs typeface="ＭＳ Ｐゴシック"/>
              </a:defRPr>
            </a:pPr>
            <a:endParaRPr lang="ja-JP"/>
          </a:p>
        </c:txPr>
        <c:crossAx val="436062472"/>
        <c:crosses val="autoZero"/>
        <c:crossBetween val="between"/>
      </c:valAx>
      <c:spPr>
        <a:solidFill>
          <a:srgbClr val="E3E3E3"/>
        </a:solidFill>
        <a:ln w="12700">
          <a:solidFill>
            <a:srgbClr val="808080"/>
          </a:solidFill>
          <a:prstDash val="solid"/>
        </a:ln>
      </c:spPr>
    </c:plotArea>
    <c:legend>
      <c:legendPos val="r"/>
      <c:layout>
        <c:manualLayout>
          <c:xMode val="edge"/>
          <c:yMode val="edge"/>
          <c:x val="0.14195864245293038"/>
          <c:y val="4.3704678870977093E-2"/>
          <c:w val="0.13372366604463459"/>
          <c:h val="0.1481845053280012"/>
        </c:manualLayout>
      </c:layout>
      <c:overlay val="0"/>
      <c:spPr>
        <a:solidFill>
          <a:srgbClr val="FFFFFF"/>
        </a:solidFill>
        <a:ln w="3175">
          <a:solidFill>
            <a:srgbClr val="000000"/>
          </a:solidFill>
          <a:prstDash val="solid"/>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9525">
      <a:solidFill>
        <a:sysClr val="windowText" lastClr="000000"/>
      </a:solid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i="0" u="none" strike="noStrike" baseline="0">
                <a:solidFill>
                  <a:srgbClr val="000000"/>
                </a:solidFill>
                <a:latin typeface="ＭＳ Ｐゴシック"/>
                <a:ea typeface="ＭＳ Ｐゴシック"/>
                <a:cs typeface="ＭＳ Ｐゴシック"/>
              </a:defRPr>
            </a:pPr>
            <a:r>
              <a:rPr lang="ja-JP" altLang="en-US"/>
              <a:t>工業中毒等特殊疾病発生状況</a:t>
            </a:r>
          </a:p>
        </c:rich>
      </c:tx>
      <c:layout>
        <c:manualLayout>
          <c:xMode val="edge"/>
          <c:yMode val="edge"/>
          <c:x val="0.34025409251589211"/>
          <c:y val="3.3333649558865384E-2"/>
        </c:manualLayout>
      </c:layout>
      <c:overlay val="0"/>
      <c:spPr>
        <a:noFill/>
        <a:ln w="25400">
          <a:noFill/>
        </a:ln>
      </c:spPr>
    </c:title>
    <c:autoTitleDeleted val="0"/>
    <c:plotArea>
      <c:layout>
        <c:manualLayout>
          <c:layoutTarget val="inner"/>
          <c:xMode val="edge"/>
          <c:yMode val="edge"/>
          <c:x val="5.99770530413802E-2"/>
          <c:y val="0.18484902153188298"/>
          <c:w val="0.893887973399624"/>
          <c:h val="0.67575957551957921"/>
        </c:manualLayout>
      </c:layout>
      <c:barChart>
        <c:barDir val="col"/>
        <c:grouping val="clustered"/>
        <c:varyColors val="0"/>
        <c:ser>
          <c:idx val="1"/>
          <c:order val="0"/>
          <c:tx>
            <c:strRef>
              <c:f>発生状況の推移ＤＡＴＡ!$A$45</c:f>
              <c:strCache>
                <c:ptCount val="1"/>
                <c:pt idx="0">
                  <c:v>工業中毒（休業1日以上）</c:v>
                </c:pt>
              </c:strCache>
            </c:strRef>
          </c:tx>
          <c:spPr>
            <a:solidFill>
              <a:srgbClr val="8080FF"/>
            </a:solidFill>
            <a:ln w="12700">
              <a:solidFill>
                <a:srgbClr val="000000"/>
              </a:solidFill>
              <a:prstDash val="solid"/>
            </a:ln>
          </c:spPr>
          <c:invertIfNegative val="0"/>
          <c:dLbls>
            <c:dLbl>
              <c:idx val="6"/>
              <c:layout>
                <c:manualLayout>
                  <c:x val="0"/>
                  <c:y val="8.1053698074974676E-3"/>
                </c:manualLayout>
              </c:layout>
              <c:spPr>
                <a:noFill/>
                <a:ln w="25400">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82-46B5-9211-EB1701CC38AB}"/>
                </c:ext>
              </c:extLst>
            </c:dLbl>
            <c:dLbl>
              <c:idx val="10"/>
              <c:layout>
                <c:manualLayout>
                  <c:x val="-1.210921299197462E-7"/>
                  <c:y val="-7.6493629785638496E-3"/>
                </c:manualLayout>
              </c:layout>
              <c:spPr>
                <a:noFill/>
                <a:ln w="25400">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82-46B5-9211-EB1701CC38AB}"/>
                </c:ext>
              </c:extLst>
            </c:dLbl>
            <c:dLbl>
              <c:idx val="11"/>
              <c:layout>
                <c:manualLayout>
                  <c:x val="0"/>
                  <c:y val="-1.2158054711246201E-2"/>
                </c:manualLayout>
              </c:layout>
              <c:spPr>
                <a:noFill/>
                <a:ln w="25400">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82-46B5-9211-EB1701CC38AB}"/>
                </c:ext>
              </c:extLst>
            </c:dLbl>
            <c:dLbl>
              <c:idx val="12"/>
              <c:layout>
                <c:manualLayout>
                  <c:x val="0"/>
                  <c:y val="0"/>
                </c:manualLayout>
              </c:layout>
              <c:spPr>
                <a:noFill/>
                <a:ln w="25400">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82-46B5-9211-EB1701CC38AB}"/>
                </c:ext>
              </c:extLst>
            </c:dLbl>
            <c:spPr>
              <a:noFill/>
              <a:ln w="25400">
                <a:noFill/>
              </a:ln>
            </c:spPr>
            <c:txPr>
              <a:bodyPr wrap="square" lIns="38100" tIns="19050" rIns="38100" bIns="19050" anchor="ctr">
                <a:spAutoFit/>
              </a:bodyPr>
              <a:lstStyle/>
              <a:p>
                <a:pPr>
                  <a:defRPr sz="11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発生状況の推移ＤＡＴＡ!$M$44:$Z$44</c:f>
              <c:strCache>
                <c:ptCount val="14"/>
                <c:pt idx="0">
                  <c:v>17年</c:v>
                </c:pt>
                <c:pt idx="1">
                  <c:v>18年</c:v>
                </c:pt>
                <c:pt idx="2">
                  <c:v>19年</c:v>
                </c:pt>
                <c:pt idx="3">
                  <c:v>20年</c:v>
                </c:pt>
                <c:pt idx="4">
                  <c:v>21年</c:v>
                </c:pt>
                <c:pt idx="5">
                  <c:v>22年</c:v>
                </c:pt>
                <c:pt idx="6">
                  <c:v>23年</c:v>
                </c:pt>
                <c:pt idx="7">
                  <c:v>24年</c:v>
                </c:pt>
                <c:pt idx="8">
                  <c:v>25年</c:v>
                </c:pt>
                <c:pt idx="9">
                  <c:v>26年</c:v>
                </c:pt>
                <c:pt idx="10">
                  <c:v>27年</c:v>
                </c:pt>
                <c:pt idx="11">
                  <c:v>28年</c:v>
                </c:pt>
                <c:pt idx="12">
                  <c:v>29年</c:v>
                </c:pt>
                <c:pt idx="13">
                  <c:v>30年</c:v>
                </c:pt>
              </c:strCache>
            </c:strRef>
          </c:cat>
          <c:val>
            <c:numRef>
              <c:f>発生状況の推移ＤＡＴＡ!$M$45:$Z$45</c:f>
              <c:numCache>
                <c:formatCode>General</c:formatCode>
                <c:ptCount val="14"/>
                <c:pt idx="0">
                  <c:v>8</c:v>
                </c:pt>
                <c:pt idx="1">
                  <c:v>12</c:v>
                </c:pt>
                <c:pt idx="2">
                  <c:v>18</c:v>
                </c:pt>
                <c:pt idx="3">
                  <c:v>4</c:v>
                </c:pt>
                <c:pt idx="4">
                  <c:v>4</c:v>
                </c:pt>
                <c:pt idx="5">
                  <c:v>4</c:v>
                </c:pt>
                <c:pt idx="6">
                  <c:v>16</c:v>
                </c:pt>
                <c:pt idx="7">
                  <c:v>5</c:v>
                </c:pt>
                <c:pt idx="8">
                  <c:v>5</c:v>
                </c:pt>
                <c:pt idx="9">
                  <c:v>2</c:v>
                </c:pt>
                <c:pt idx="10">
                  <c:v>11</c:v>
                </c:pt>
                <c:pt idx="11">
                  <c:v>4</c:v>
                </c:pt>
                <c:pt idx="12">
                  <c:v>1</c:v>
                </c:pt>
                <c:pt idx="13">
                  <c:v>2</c:v>
                </c:pt>
              </c:numCache>
            </c:numRef>
          </c:val>
          <c:extLst>
            <c:ext xmlns:c16="http://schemas.microsoft.com/office/drawing/2014/chart" uri="{C3380CC4-5D6E-409C-BE32-E72D297353CC}">
              <c16:uniqueId val="{00000004-1582-46B5-9211-EB1701CC38AB}"/>
            </c:ext>
          </c:extLst>
        </c:ser>
        <c:ser>
          <c:idx val="0"/>
          <c:order val="1"/>
          <c:tx>
            <c:strRef>
              <c:f>発生状況の推移ＤＡＴＡ!$A$46</c:f>
              <c:strCache>
                <c:ptCount val="1"/>
                <c:pt idx="0">
                  <c:v>中毒による死亡（内数）</c:v>
                </c:pt>
              </c:strCache>
            </c:strRef>
          </c:tx>
          <c:spPr>
            <a:solidFill>
              <a:schemeClr val="accent2"/>
            </a:solidFill>
          </c:spPr>
          <c:invertIfNegative val="0"/>
          <c:dPt>
            <c:idx val="0"/>
            <c:invertIfNegative val="0"/>
            <c:bubble3D val="0"/>
            <c:spPr>
              <a:solidFill>
                <a:schemeClr val="accent2"/>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extLst>
              <c:ext xmlns:c16="http://schemas.microsoft.com/office/drawing/2014/chart" uri="{C3380CC4-5D6E-409C-BE32-E72D297353CC}">
                <c16:uniqueId val="{00000006-1582-46B5-9211-EB1701CC38AB}"/>
              </c:ext>
            </c:extLst>
          </c:dPt>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発生状況の推移ＤＡＴＡ!$M$44:$Z$44</c:f>
              <c:strCache>
                <c:ptCount val="14"/>
                <c:pt idx="0">
                  <c:v>17年</c:v>
                </c:pt>
                <c:pt idx="1">
                  <c:v>18年</c:v>
                </c:pt>
                <c:pt idx="2">
                  <c:v>19年</c:v>
                </c:pt>
                <c:pt idx="3">
                  <c:v>20年</c:v>
                </c:pt>
                <c:pt idx="4">
                  <c:v>21年</c:v>
                </c:pt>
                <c:pt idx="5">
                  <c:v>22年</c:v>
                </c:pt>
                <c:pt idx="6">
                  <c:v>23年</c:v>
                </c:pt>
                <c:pt idx="7">
                  <c:v>24年</c:v>
                </c:pt>
                <c:pt idx="8">
                  <c:v>25年</c:v>
                </c:pt>
                <c:pt idx="9">
                  <c:v>26年</c:v>
                </c:pt>
                <c:pt idx="10">
                  <c:v>27年</c:v>
                </c:pt>
                <c:pt idx="11">
                  <c:v>28年</c:v>
                </c:pt>
                <c:pt idx="12">
                  <c:v>29年</c:v>
                </c:pt>
                <c:pt idx="13">
                  <c:v>30年</c:v>
                </c:pt>
              </c:strCache>
            </c:strRef>
          </c:cat>
          <c:val>
            <c:numRef>
              <c:f>発生状況の推移ＤＡＴＡ!$M$46:$Z$46</c:f>
              <c:numCache>
                <c:formatCode>General</c:formatCode>
                <c:ptCount val="14"/>
                <c:pt idx="0">
                  <c:v>1</c:v>
                </c:pt>
                <c:pt idx="1">
                  <c:v>0</c:v>
                </c:pt>
                <c:pt idx="2">
                  <c:v>0</c:v>
                </c:pt>
                <c:pt idx="3">
                  <c:v>0</c:v>
                </c:pt>
                <c:pt idx="4">
                  <c:v>0</c:v>
                </c:pt>
                <c:pt idx="5">
                  <c:v>2</c:v>
                </c:pt>
                <c:pt idx="6">
                  <c:v>1</c:v>
                </c:pt>
                <c:pt idx="7">
                  <c:v>0</c:v>
                </c:pt>
                <c:pt idx="8">
                  <c:v>0</c:v>
                </c:pt>
                <c:pt idx="9">
                  <c:v>1</c:v>
                </c:pt>
                <c:pt idx="10">
                  <c:v>0</c:v>
                </c:pt>
                <c:pt idx="11">
                  <c:v>0</c:v>
                </c:pt>
                <c:pt idx="12">
                  <c:v>0</c:v>
                </c:pt>
                <c:pt idx="13">
                  <c:v>0</c:v>
                </c:pt>
              </c:numCache>
            </c:numRef>
          </c:val>
          <c:extLst>
            <c:ext xmlns:c16="http://schemas.microsoft.com/office/drawing/2014/chart" uri="{C3380CC4-5D6E-409C-BE32-E72D297353CC}">
              <c16:uniqueId val="{00000007-1582-46B5-9211-EB1701CC38AB}"/>
            </c:ext>
          </c:extLst>
        </c:ser>
        <c:dLbls>
          <c:showLegendKey val="0"/>
          <c:showVal val="0"/>
          <c:showCatName val="0"/>
          <c:showSerName val="0"/>
          <c:showPercent val="0"/>
          <c:showBubbleSize val="0"/>
        </c:dLbls>
        <c:gapWidth val="150"/>
        <c:overlap val="100"/>
        <c:axId val="284225064"/>
        <c:axId val="1"/>
      </c:barChart>
      <c:catAx>
        <c:axId val="28422506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ＭＳ Ｐゴシック"/>
                <a:ea typeface="ＭＳ Ｐゴシック"/>
                <a:cs typeface="ＭＳ Ｐゴシック"/>
              </a:defRPr>
            </a:pPr>
            <a:endParaRPr lang="ja-JP"/>
          </a:p>
        </c:txPr>
        <c:crossAx val="1"/>
        <c:crosses val="autoZero"/>
        <c:auto val="0"/>
        <c:lblAlgn val="ctr"/>
        <c:lblOffset val="100"/>
        <c:tickLblSkip val="1"/>
        <c:tickMarkSkip val="1"/>
        <c:noMultiLvlLbl val="0"/>
      </c:catAx>
      <c:valAx>
        <c:axId val="1"/>
        <c:scaling>
          <c:orientation val="minMax"/>
          <c:max val="20"/>
        </c:scaling>
        <c:delete val="0"/>
        <c:axPos val="l"/>
        <c:majorGridlines>
          <c:spPr>
            <a:ln w="3175">
              <a:solidFill>
                <a:srgbClr val="000000"/>
              </a:solidFill>
              <a:prstDash val="solid"/>
            </a:ln>
          </c:spPr>
        </c:majorGridlines>
        <c:title>
          <c:tx>
            <c:rich>
              <a:bodyPr rot="0" vert="horz"/>
              <a:lstStyle/>
              <a:p>
                <a:pPr algn="ctr">
                  <a:defRPr sz="1100" b="0" i="0" u="none" strike="noStrike" baseline="0">
                    <a:solidFill>
                      <a:srgbClr val="000000"/>
                    </a:solidFill>
                    <a:latin typeface="ＭＳ Ｐゴシック"/>
                    <a:ea typeface="ＭＳ Ｐゴシック"/>
                    <a:cs typeface="ＭＳ Ｐゴシック"/>
                  </a:defRPr>
                </a:pPr>
                <a:r>
                  <a:rPr lang="ja-JP" altLang="en-US"/>
                  <a:t>人</a:t>
                </a:r>
              </a:p>
            </c:rich>
          </c:tx>
          <c:layout>
            <c:manualLayout>
              <c:xMode val="edge"/>
              <c:yMode val="edge"/>
              <c:x val="7.9584907377907244E-2"/>
              <c:y val="9.3939537678272136E-2"/>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ＭＳ Ｐゴシック"/>
                <a:ea typeface="ＭＳ Ｐゴシック"/>
                <a:cs typeface="ＭＳ Ｐゴシック"/>
              </a:defRPr>
            </a:pPr>
            <a:endParaRPr lang="ja-JP"/>
          </a:p>
        </c:txPr>
        <c:crossAx val="284225064"/>
        <c:crosses val="autoZero"/>
        <c:crossBetween val="between"/>
        <c:majorUnit val="5"/>
      </c:valAx>
      <c:spPr>
        <a:solidFill>
          <a:srgbClr val="E3E3E3"/>
        </a:solidFill>
        <a:ln w="12700">
          <a:solidFill>
            <a:srgbClr val="808080"/>
          </a:solidFill>
          <a:prstDash val="solid"/>
        </a:ln>
      </c:spPr>
    </c:plotArea>
    <c:legend>
      <c:legendPos val="r"/>
      <c:layout>
        <c:manualLayout>
          <c:xMode val="edge"/>
          <c:yMode val="edge"/>
          <c:x val="0.25341137560117127"/>
          <c:y val="0.19406349808683554"/>
          <c:w val="0.18493225919014461"/>
          <c:h val="0.12760585649685352"/>
        </c:manualLayout>
      </c:layout>
      <c:overlay val="0"/>
      <c:spPr>
        <a:solidFill>
          <a:srgbClr val="FFFFFF"/>
        </a:solidFill>
        <a:ln w="3175">
          <a:solidFill>
            <a:srgbClr val="000000"/>
          </a:solidFill>
          <a:prstDash val="solid"/>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9525">
      <a:solidFill>
        <a:sysClr val="windowText" lastClr="000000"/>
      </a:solid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ＭＳ Ｐゴシック"/>
                <a:ea typeface="ＭＳ Ｐゴシック"/>
                <a:cs typeface="ＭＳ Ｐゴシック"/>
              </a:defRPr>
            </a:pPr>
            <a:r>
              <a:rPr lang="ja-JP" altLang="en-US"/>
              <a:t>酸素欠乏症・硫化水素中毒発生状況</a:t>
            </a:r>
          </a:p>
        </c:rich>
      </c:tx>
      <c:layout>
        <c:manualLayout>
          <c:xMode val="edge"/>
          <c:yMode val="edge"/>
          <c:x val="0.31797251671485632"/>
          <c:y val="4.032248956928193E-2"/>
        </c:manualLayout>
      </c:layout>
      <c:overlay val="0"/>
      <c:spPr>
        <a:noFill/>
        <a:ln w="25400">
          <a:noFill/>
        </a:ln>
      </c:spPr>
    </c:title>
    <c:autoTitleDeleted val="0"/>
    <c:plotArea>
      <c:layout>
        <c:manualLayout>
          <c:layoutTarget val="inner"/>
          <c:xMode val="edge"/>
          <c:yMode val="edge"/>
          <c:x val="6.9124423963133688E-2"/>
          <c:y val="0.15725806451612914"/>
          <c:w val="0.89400971950251562"/>
          <c:h val="0.65322580645161421"/>
        </c:manualLayout>
      </c:layout>
      <c:barChart>
        <c:barDir val="col"/>
        <c:grouping val="clustered"/>
        <c:varyColors val="0"/>
        <c:ser>
          <c:idx val="0"/>
          <c:order val="0"/>
          <c:tx>
            <c:strRef>
              <c:f>発生状況の推移ＤＡＴＡ!$A$49</c:f>
              <c:strCache>
                <c:ptCount val="1"/>
                <c:pt idx="0">
                  <c:v>酸欠・硫化水素中毒（休業1日以上）</c:v>
                </c:pt>
              </c:strCache>
            </c:strRef>
          </c:tx>
          <c:spPr>
            <a:solidFill>
              <a:srgbClr val="8080FF"/>
            </a:solidFill>
            <a:ln w="12700">
              <a:solidFill>
                <a:srgbClr val="000000"/>
              </a:solidFill>
              <a:prstDash val="solid"/>
            </a:ln>
          </c:spPr>
          <c:invertIfNegative val="0"/>
          <c:dLbls>
            <c:spPr>
              <a:noFill/>
              <a:ln w="25400">
                <a:noFill/>
              </a:ln>
            </c:spPr>
            <c:txPr>
              <a:bodyPr wrap="square" lIns="38100" tIns="19050" rIns="38100" bIns="19050" anchor="ctr">
                <a:spAutoFit/>
              </a:bodyPr>
              <a:lstStyle/>
              <a:p>
                <a:pPr>
                  <a:defRPr sz="1175" b="0" i="0" u="none" strike="noStrike" baseline="0">
                    <a:solidFill>
                      <a:srgbClr val="000000"/>
                    </a:solidFill>
                    <a:latin typeface="ＭＳ Ｐゴシック"/>
                    <a:ea typeface="ＭＳ Ｐゴシック"/>
                    <a:cs typeface="ＭＳ Ｐゴシック"/>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発生状況の推移ＤＡＴＡ!$M$48:$Z$48</c:f>
              <c:strCache>
                <c:ptCount val="14"/>
                <c:pt idx="0">
                  <c:v>17年</c:v>
                </c:pt>
                <c:pt idx="1">
                  <c:v>18年</c:v>
                </c:pt>
                <c:pt idx="2">
                  <c:v>19年</c:v>
                </c:pt>
                <c:pt idx="3">
                  <c:v>20年</c:v>
                </c:pt>
                <c:pt idx="4">
                  <c:v>21年</c:v>
                </c:pt>
                <c:pt idx="5">
                  <c:v>22年</c:v>
                </c:pt>
                <c:pt idx="6">
                  <c:v>23年</c:v>
                </c:pt>
                <c:pt idx="7">
                  <c:v>24年</c:v>
                </c:pt>
                <c:pt idx="8">
                  <c:v>25年</c:v>
                </c:pt>
                <c:pt idx="9">
                  <c:v>26年</c:v>
                </c:pt>
                <c:pt idx="10">
                  <c:v>27年</c:v>
                </c:pt>
                <c:pt idx="11">
                  <c:v>28年</c:v>
                </c:pt>
                <c:pt idx="12">
                  <c:v>29年</c:v>
                </c:pt>
                <c:pt idx="13">
                  <c:v>30年</c:v>
                </c:pt>
              </c:strCache>
            </c:strRef>
          </c:cat>
          <c:val>
            <c:numRef>
              <c:f>発生状況の推移ＤＡＴＡ!$M$49:$Z$49</c:f>
              <c:numCache>
                <c:formatCode>General</c:formatCode>
                <c:ptCount val="14"/>
                <c:pt idx="0">
                  <c:v>1</c:v>
                </c:pt>
                <c:pt idx="1">
                  <c:v>1</c:v>
                </c:pt>
                <c:pt idx="2">
                  <c:v>0</c:v>
                </c:pt>
                <c:pt idx="3">
                  <c:v>0</c:v>
                </c:pt>
                <c:pt idx="4">
                  <c:v>1</c:v>
                </c:pt>
                <c:pt idx="5">
                  <c:v>0</c:v>
                </c:pt>
                <c:pt idx="6">
                  <c:v>2</c:v>
                </c:pt>
                <c:pt idx="7">
                  <c:v>1</c:v>
                </c:pt>
                <c:pt idx="8">
                  <c:v>2</c:v>
                </c:pt>
                <c:pt idx="9">
                  <c:v>1</c:v>
                </c:pt>
                <c:pt idx="10">
                  <c:v>0</c:v>
                </c:pt>
                <c:pt idx="11">
                  <c:v>0</c:v>
                </c:pt>
                <c:pt idx="12">
                  <c:v>0</c:v>
                </c:pt>
                <c:pt idx="13">
                  <c:v>0</c:v>
                </c:pt>
              </c:numCache>
            </c:numRef>
          </c:val>
          <c:extLst>
            <c:ext xmlns:c16="http://schemas.microsoft.com/office/drawing/2014/chart" uri="{C3380CC4-5D6E-409C-BE32-E72D297353CC}">
              <c16:uniqueId val="{00000000-2DF4-4C06-8884-8FC9117EC902}"/>
            </c:ext>
          </c:extLst>
        </c:ser>
        <c:ser>
          <c:idx val="1"/>
          <c:order val="1"/>
          <c:tx>
            <c:strRef>
              <c:f>発生状況の推移ＤＡＴＡ!$A$50</c:f>
              <c:strCache>
                <c:ptCount val="1"/>
                <c:pt idx="0">
                  <c:v>酸欠・硫化水素中毒による死亡（内数）</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2DF4-4C06-8884-8FC9117EC902}"/>
                </c:ext>
              </c:extLst>
            </c:dLbl>
            <c:dLbl>
              <c:idx val="1"/>
              <c:delete val="1"/>
              <c:extLst>
                <c:ext xmlns:c15="http://schemas.microsoft.com/office/drawing/2012/chart" uri="{CE6537A1-D6FC-4f65-9D91-7224C49458BB}"/>
                <c:ext xmlns:c16="http://schemas.microsoft.com/office/drawing/2014/chart" uri="{C3380CC4-5D6E-409C-BE32-E72D297353CC}">
                  <c16:uniqueId val="{00000002-2DF4-4C06-8884-8FC9117EC902}"/>
                </c:ext>
              </c:extLst>
            </c:dLbl>
            <c:dLbl>
              <c:idx val="2"/>
              <c:delete val="1"/>
              <c:extLst>
                <c:ext xmlns:c15="http://schemas.microsoft.com/office/drawing/2012/chart" uri="{CE6537A1-D6FC-4f65-9D91-7224C49458BB}"/>
                <c:ext xmlns:c16="http://schemas.microsoft.com/office/drawing/2014/chart" uri="{C3380CC4-5D6E-409C-BE32-E72D297353CC}">
                  <c16:uniqueId val="{00000003-2DF4-4C06-8884-8FC9117EC902}"/>
                </c:ext>
              </c:extLst>
            </c:dLbl>
            <c:dLbl>
              <c:idx val="3"/>
              <c:delete val="1"/>
              <c:extLst>
                <c:ext xmlns:c15="http://schemas.microsoft.com/office/drawing/2012/chart" uri="{CE6537A1-D6FC-4f65-9D91-7224C49458BB}"/>
                <c:ext xmlns:c16="http://schemas.microsoft.com/office/drawing/2014/chart" uri="{C3380CC4-5D6E-409C-BE32-E72D297353CC}">
                  <c16:uniqueId val="{00000004-2DF4-4C06-8884-8FC9117EC902}"/>
                </c:ext>
              </c:extLst>
            </c:dLbl>
            <c:dLbl>
              <c:idx val="5"/>
              <c:delete val="1"/>
              <c:extLst>
                <c:ext xmlns:c15="http://schemas.microsoft.com/office/drawing/2012/chart" uri="{CE6537A1-D6FC-4f65-9D91-7224C49458BB}"/>
                <c:ext xmlns:c16="http://schemas.microsoft.com/office/drawing/2014/chart" uri="{C3380CC4-5D6E-409C-BE32-E72D297353CC}">
                  <c16:uniqueId val="{00000005-2DF4-4C06-8884-8FC9117EC902}"/>
                </c:ext>
              </c:extLst>
            </c:dLbl>
            <c:dLbl>
              <c:idx val="6"/>
              <c:delete val="1"/>
              <c:extLst>
                <c:ext xmlns:c15="http://schemas.microsoft.com/office/drawing/2012/chart" uri="{CE6537A1-D6FC-4f65-9D91-7224C49458BB}"/>
                <c:ext xmlns:c16="http://schemas.microsoft.com/office/drawing/2014/chart" uri="{C3380CC4-5D6E-409C-BE32-E72D297353CC}">
                  <c16:uniqueId val="{00000006-2DF4-4C06-8884-8FC9117EC902}"/>
                </c:ext>
              </c:extLst>
            </c:dLbl>
            <c:dLbl>
              <c:idx val="8"/>
              <c:delete val="1"/>
              <c:extLst>
                <c:ext xmlns:c15="http://schemas.microsoft.com/office/drawing/2012/chart" uri="{CE6537A1-D6FC-4f65-9D91-7224C49458BB}"/>
                <c:ext xmlns:c16="http://schemas.microsoft.com/office/drawing/2014/chart" uri="{C3380CC4-5D6E-409C-BE32-E72D297353CC}">
                  <c16:uniqueId val="{00000007-2DF4-4C06-8884-8FC9117EC902}"/>
                </c:ext>
              </c:extLst>
            </c:dLbl>
            <c:dLbl>
              <c:idx val="13"/>
              <c:delete val="1"/>
              <c:extLst>
                <c:ext xmlns:c15="http://schemas.microsoft.com/office/drawing/2012/chart" uri="{CE6537A1-D6FC-4f65-9D91-7224C49458BB}"/>
                <c:ext xmlns:c16="http://schemas.microsoft.com/office/drawing/2014/chart" uri="{C3380CC4-5D6E-409C-BE32-E72D297353CC}">
                  <c16:uniqueId val="{00000008-2DF4-4C06-8884-8FC9117EC902}"/>
                </c:ext>
              </c:extLst>
            </c:dLbl>
            <c:spPr>
              <a:noFill/>
              <a:ln w="25400">
                <a:noFill/>
              </a:ln>
            </c:spPr>
            <c:txPr>
              <a:bodyPr/>
              <a:lstStyle/>
              <a:p>
                <a:pPr>
                  <a:defRPr sz="118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発生状況の推移ＤＡＴＡ!$M$48:$Z$48</c:f>
              <c:strCache>
                <c:ptCount val="14"/>
                <c:pt idx="0">
                  <c:v>17年</c:v>
                </c:pt>
                <c:pt idx="1">
                  <c:v>18年</c:v>
                </c:pt>
                <c:pt idx="2">
                  <c:v>19年</c:v>
                </c:pt>
                <c:pt idx="3">
                  <c:v>20年</c:v>
                </c:pt>
                <c:pt idx="4">
                  <c:v>21年</c:v>
                </c:pt>
                <c:pt idx="5">
                  <c:v>22年</c:v>
                </c:pt>
                <c:pt idx="6">
                  <c:v>23年</c:v>
                </c:pt>
                <c:pt idx="7">
                  <c:v>24年</c:v>
                </c:pt>
                <c:pt idx="8">
                  <c:v>25年</c:v>
                </c:pt>
                <c:pt idx="9">
                  <c:v>26年</c:v>
                </c:pt>
                <c:pt idx="10">
                  <c:v>27年</c:v>
                </c:pt>
                <c:pt idx="11">
                  <c:v>28年</c:v>
                </c:pt>
                <c:pt idx="12">
                  <c:v>29年</c:v>
                </c:pt>
                <c:pt idx="13">
                  <c:v>30年</c:v>
                </c:pt>
              </c:strCache>
            </c:strRef>
          </c:cat>
          <c:val>
            <c:numRef>
              <c:f>発生状況の推移ＤＡＴＡ!$M$50:$Z$50</c:f>
              <c:numCache>
                <c:formatCode>General</c:formatCode>
                <c:ptCount val="14"/>
                <c:pt idx="0">
                  <c:v>1</c:v>
                </c:pt>
                <c:pt idx="1">
                  <c:v>0</c:v>
                </c:pt>
                <c:pt idx="2">
                  <c:v>0</c:v>
                </c:pt>
                <c:pt idx="3">
                  <c:v>0</c:v>
                </c:pt>
                <c:pt idx="4">
                  <c:v>0</c:v>
                </c:pt>
                <c:pt idx="5">
                  <c:v>0</c:v>
                </c:pt>
                <c:pt idx="6">
                  <c:v>1</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09-2DF4-4C06-8884-8FC9117EC902}"/>
            </c:ext>
          </c:extLst>
        </c:ser>
        <c:dLbls>
          <c:showLegendKey val="0"/>
          <c:showVal val="0"/>
          <c:showCatName val="0"/>
          <c:showSerName val="0"/>
          <c:showPercent val="0"/>
          <c:showBubbleSize val="0"/>
        </c:dLbls>
        <c:gapWidth val="150"/>
        <c:overlap val="100"/>
        <c:axId val="436223192"/>
        <c:axId val="1"/>
      </c:barChart>
      <c:catAx>
        <c:axId val="436223192"/>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rot="0" vert="horz"/>
              <a:lstStyle/>
              <a:p>
                <a:pPr algn="ctr">
                  <a:defRPr sz="1175" b="0" i="0" u="none" strike="noStrike" baseline="0">
                    <a:solidFill>
                      <a:srgbClr val="000000"/>
                    </a:solidFill>
                    <a:latin typeface="ＭＳ Ｐゴシック"/>
                    <a:ea typeface="ＭＳ Ｐゴシック"/>
                    <a:cs typeface="ＭＳ Ｐゴシック"/>
                  </a:defRPr>
                </a:pPr>
                <a:r>
                  <a:rPr lang="ja-JP" altLang="en-US"/>
                  <a:t>人</a:t>
                </a:r>
              </a:p>
            </c:rich>
          </c:tx>
          <c:layout>
            <c:manualLayout>
              <c:xMode val="edge"/>
              <c:yMode val="edge"/>
              <c:x val="8.8709667642583936E-2"/>
              <c:y val="3.2258158965189111E-2"/>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ＭＳ Ｐゴシック"/>
                <a:ea typeface="ＭＳ Ｐゴシック"/>
                <a:cs typeface="ＭＳ Ｐゴシック"/>
              </a:defRPr>
            </a:pPr>
            <a:endParaRPr lang="ja-JP"/>
          </a:p>
        </c:txPr>
        <c:crossAx val="436223192"/>
        <c:crosses val="autoZero"/>
        <c:crossBetween val="between"/>
        <c:minorUnit val="1"/>
      </c:valAx>
      <c:spPr>
        <a:solidFill>
          <a:srgbClr val="E3E3E3"/>
        </a:solidFill>
        <a:ln w="12700">
          <a:solidFill>
            <a:srgbClr val="808080"/>
          </a:solidFill>
          <a:prstDash val="solid"/>
        </a:ln>
      </c:spPr>
    </c:plotArea>
    <c:legend>
      <c:legendPos val="r"/>
      <c:layout>
        <c:manualLayout>
          <c:xMode val="edge"/>
          <c:yMode val="edge"/>
          <c:x val="7.3513968952495262E-2"/>
          <c:y val="0.17058945321077892"/>
          <c:w val="0.30317700472198472"/>
          <c:h val="0.22541560790956908"/>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9525">
      <a:solidFill>
        <a:sysClr val="windowText" lastClr="000000"/>
      </a:solidFill>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771424058993548E-2"/>
          <c:y val="5.1400554097404488E-2"/>
          <c:w val="0.86626561793794821"/>
          <c:h val="0.67358202673645351"/>
        </c:manualLayout>
      </c:layout>
      <c:barChart>
        <c:barDir val="col"/>
        <c:grouping val="clustered"/>
        <c:varyColors val="0"/>
        <c:ser>
          <c:idx val="0"/>
          <c:order val="0"/>
          <c:tx>
            <c:v>酸素欠乏症</c:v>
          </c:tx>
          <c:spPr>
            <a:solidFill>
              <a:schemeClr val="bg1">
                <a:lumMod val="75000"/>
              </a:schemeClr>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業種別!$B$2:$J$2</c:f>
              <c:strCache>
                <c:ptCount val="9"/>
                <c:pt idx="0">
                  <c:v>製造業</c:v>
                </c:pt>
                <c:pt idx="1">
                  <c:v>建設業</c:v>
                </c:pt>
                <c:pt idx="2">
                  <c:v>運輸交通業</c:v>
                </c:pt>
                <c:pt idx="3">
                  <c:v>貨物取扱業</c:v>
                </c:pt>
                <c:pt idx="4">
                  <c:v>農林水産業</c:v>
                </c:pt>
                <c:pt idx="5">
                  <c:v>商業・金融業</c:v>
                </c:pt>
                <c:pt idx="6">
                  <c:v>接客娯楽業</c:v>
                </c:pt>
                <c:pt idx="7">
                  <c:v>清掃業</c:v>
                </c:pt>
                <c:pt idx="8">
                  <c:v>その他の事業</c:v>
                </c:pt>
              </c:strCache>
            </c:strRef>
          </c:cat>
          <c:val>
            <c:numRef>
              <c:f>業種別!$B$3:$J$3</c:f>
              <c:numCache>
                <c:formatCode>General</c:formatCode>
                <c:ptCount val="9"/>
                <c:pt idx="0">
                  <c:v>63</c:v>
                </c:pt>
                <c:pt idx="1">
                  <c:v>38</c:v>
                </c:pt>
                <c:pt idx="2">
                  <c:v>8</c:v>
                </c:pt>
                <c:pt idx="3">
                  <c:v>6</c:v>
                </c:pt>
                <c:pt idx="4">
                  <c:v>5</c:v>
                </c:pt>
                <c:pt idx="5">
                  <c:v>8</c:v>
                </c:pt>
                <c:pt idx="6">
                  <c:v>2</c:v>
                </c:pt>
                <c:pt idx="7">
                  <c:v>9</c:v>
                </c:pt>
                <c:pt idx="8">
                  <c:v>14</c:v>
                </c:pt>
              </c:numCache>
            </c:numRef>
          </c:val>
          <c:extLst>
            <c:ext xmlns:c16="http://schemas.microsoft.com/office/drawing/2014/chart" uri="{C3380CC4-5D6E-409C-BE32-E72D297353CC}">
              <c16:uniqueId val="{00000000-6B2B-4A3E-9F0D-D37367754955}"/>
            </c:ext>
          </c:extLst>
        </c:ser>
        <c:ser>
          <c:idx val="1"/>
          <c:order val="1"/>
          <c:tx>
            <c:v>硫化水素中毒</c:v>
          </c:tx>
          <c:spPr>
            <a:solidFill>
              <a:schemeClr val="bg1"/>
            </a:solidFill>
            <a:ln>
              <a:solidFill>
                <a:schemeClr val="tx2"/>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業種別!$B$2:$J$2</c:f>
              <c:strCache>
                <c:ptCount val="9"/>
                <c:pt idx="0">
                  <c:v>製造業</c:v>
                </c:pt>
                <c:pt idx="1">
                  <c:v>建設業</c:v>
                </c:pt>
                <c:pt idx="2">
                  <c:v>運輸交通業</c:v>
                </c:pt>
                <c:pt idx="3">
                  <c:v>貨物取扱業</c:v>
                </c:pt>
                <c:pt idx="4">
                  <c:v>農林水産業</c:v>
                </c:pt>
                <c:pt idx="5">
                  <c:v>商業・金融業</c:v>
                </c:pt>
                <c:pt idx="6">
                  <c:v>接客娯楽業</c:v>
                </c:pt>
                <c:pt idx="7">
                  <c:v>清掃業</c:v>
                </c:pt>
                <c:pt idx="8">
                  <c:v>その他の事業</c:v>
                </c:pt>
              </c:strCache>
            </c:strRef>
          </c:cat>
          <c:val>
            <c:numRef>
              <c:f>業種別!$B$4:$J$4</c:f>
              <c:numCache>
                <c:formatCode>General</c:formatCode>
                <c:ptCount val="9"/>
                <c:pt idx="0">
                  <c:v>20</c:v>
                </c:pt>
                <c:pt idx="1">
                  <c:v>13</c:v>
                </c:pt>
                <c:pt idx="2">
                  <c:v>1</c:v>
                </c:pt>
                <c:pt idx="3">
                  <c:v>0</c:v>
                </c:pt>
                <c:pt idx="4">
                  <c:v>2</c:v>
                </c:pt>
                <c:pt idx="5">
                  <c:v>0</c:v>
                </c:pt>
                <c:pt idx="6">
                  <c:v>1</c:v>
                </c:pt>
                <c:pt idx="7">
                  <c:v>20</c:v>
                </c:pt>
                <c:pt idx="8">
                  <c:v>11</c:v>
                </c:pt>
              </c:numCache>
            </c:numRef>
          </c:val>
          <c:extLst>
            <c:ext xmlns:c16="http://schemas.microsoft.com/office/drawing/2014/chart" uri="{C3380CC4-5D6E-409C-BE32-E72D297353CC}">
              <c16:uniqueId val="{00000001-6B2B-4A3E-9F0D-D37367754955}"/>
            </c:ext>
          </c:extLst>
        </c:ser>
        <c:dLbls>
          <c:showLegendKey val="0"/>
          <c:showVal val="0"/>
          <c:showCatName val="0"/>
          <c:showSerName val="0"/>
          <c:showPercent val="0"/>
          <c:showBubbleSize val="0"/>
        </c:dLbls>
        <c:gapWidth val="150"/>
        <c:axId val="41757696"/>
        <c:axId val="41767680"/>
      </c:barChart>
      <c:catAx>
        <c:axId val="41757696"/>
        <c:scaling>
          <c:orientation val="minMax"/>
        </c:scaling>
        <c:delete val="0"/>
        <c:axPos val="b"/>
        <c:numFmt formatCode="General" sourceLinked="0"/>
        <c:majorTickMark val="out"/>
        <c:minorTickMark val="none"/>
        <c:tickLblPos val="nextTo"/>
        <c:txPr>
          <a:bodyPr rot="0" vert="eaVert"/>
          <a:lstStyle/>
          <a:p>
            <a:pPr>
              <a:defRPr baseline="0"/>
            </a:pPr>
            <a:endParaRPr lang="ja-JP"/>
          </a:p>
        </c:txPr>
        <c:crossAx val="41767680"/>
        <c:crosses val="autoZero"/>
        <c:auto val="1"/>
        <c:lblAlgn val="ctr"/>
        <c:lblOffset val="100"/>
        <c:noMultiLvlLbl val="0"/>
      </c:catAx>
      <c:valAx>
        <c:axId val="41767680"/>
        <c:scaling>
          <c:orientation val="minMax"/>
        </c:scaling>
        <c:delete val="0"/>
        <c:axPos val="l"/>
        <c:majorGridlines/>
        <c:numFmt formatCode="General" sourceLinked="1"/>
        <c:majorTickMark val="out"/>
        <c:minorTickMark val="none"/>
        <c:tickLblPos val="nextTo"/>
        <c:crossAx val="41757696"/>
        <c:crosses val="autoZero"/>
        <c:crossBetween val="between"/>
      </c:valAx>
    </c:plotArea>
    <c:legend>
      <c:legendPos val="r"/>
      <c:layout>
        <c:manualLayout>
          <c:xMode val="edge"/>
          <c:yMode val="edge"/>
          <c:x val="0.60951003113672708"/>
          <c:y val="7.9381709939318937E-2"/>
          <c:w val="0.21300079669234487"/>
          <c:h val="0.20787952526342368"/>
        </c:manualLayout>
      </c:layout>
      <c:overlay val="0"/>
      <c:spPr>
        <a:solidFill>
          <a:schemeClr val="bg1"/>
        </a:solidFill>
        <a:ln>
          <a:solidFill>
            <a:schemeClr val="tx1"/>
          </a:solidFill>
        </a:ln>
      </c:sp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0.00693</cdr:x>
      <cdr:y>0.67454</cdr:y>
    </cdr:from>
    <cdr:to>
      <cdr:x>0.05376</cdr:x>
      <cdr:y>0.90996</cdr:y>
    </cdr:to>
    <cdr:sp macro="" textlink="">
      <cdr:nvSpPr>
        <cdr:cNvPr id="2" name="正方形/長方形 1"/>
        <cdr:cNvSpPr/>
      </cdr:nvSpPr>
      <cdr:spPr>
        <a:xfrm xmlns:a="http://schemas.openxmlformats.org/drawingml/2006/main">
          <a:off x="57031" y="3052936"/>
          <a:ext cx="385361" cy="106551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eaVert" lIns="0" tIns="0" rIns="0" bIns="0"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kumimoji="1" lang="ja-JP" altLang="en-US" sz="1000" dirty="0">
              <a:solidFill>
                <a:sysClr val="windowText" lastClr="000000"/>
              </a:solidFill>
            </a:rPr>
            <a:t>件</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312" tIns="45656" rIns="91312" bIns="45656" rtlCol="0"/>
          <a:lstStyle>
            <a:lvl1pPr algn="r">
              <a:defRPr sz="1200"/>
            </a:lvl1pPr>
          </a:lstStyle>
          <a:p>
            <a:fld id="{00FB36F8-5CDC-40DE-8693-0BBE5D174E52}" type="datetimeFigureOut">
              <a:rPr kumimoji="1" lang="ja-JP" altLang="en-US" smtClean="0"/>
              <a:t>2020/2/13</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312" tIns="45656" rIns="91312" bIns="45656"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4"/>
            <a:ext cx="2945659" cy="496332"/>
          </a:xfrm>
          <a:prstGeom prst="rect">
            <a:avLst/>
          </a:prstGeom>
        </p:spPr>
        <p:txBody>
          <a:bodyPr vert="horz" lIns="91312" tIns="45656" rIns="91312" bIns="4565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6332"/>
          </a:xfrm>
          <a:prstGeom prst="rect">
            <a:avLst/>
          </a:prstGeom>
        </p:spPr>
        <p:txBody>
          <a:bodyPr vert="horz" lIns="91312" tIns="45656" rIns="91312" bIns="45656" rtlCol="0" anchor="b"/>
          <a:lstStyle>
            <a:lvl1pPr algn="r">
              <a:defRPr sz="1200"/>
            </a:lvl1pPr>
          </a:lstStyle>
          <a:p>
            <a:fld id="{C4897DA1-5842-4B8D-A636-CBA4F2FC4EC8}" type="slidenum">
              <a:rPr kumimoji="1" lang="ja-JP" altLang="en-US" smtClean="0"/>
              <a:t>‹#›</a:t>
            </a:fld>
            <a:endParaRPr kumimoji="1" lang="ja-JP" altLang="en-US"/>
          </a:p>
        </p:txBody>
      </p:sp>
    </p:spTree>
    <p:extLst>
      <p:ext uri="{BB962C8B-B14F-4D97-AF65-F5344CB8AC3E}">
        <p14:creationId xmlns:p14="http://schemas.microsoft.com/office/powerpoint/2010/main" val="723345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1100"/>
          </a:xfrm>
        </p:spPr>
      </p:sp>
      <p:sp>
        <p:nvSpPr>
          <p:cNvPr id="3" name="ノート プレースホルダー 2"/>
          <p:cNvSpPr>
            <a:spLocks noGrp="1"/>
          </p:cNvSpPr>
          <p:nvPr>
            <p:ph type="body" idx="1"/>
          </p:nvPr>
        </p:nvSpPr>
        <p:spPr/>
        <p:txBody>
          <a:bodyPr/>
          <a:lstStyle/>
          <a:p>
            <a:r>
              <a:rPr lang="ja-JP" altLang="en-US" b="1" spc="100" dirty="0"/>
              <a:t>ただ今、ご紹介を受けました</a:t>
            </a:r>
            <a:r>
              <a:rPr lang="ja-JP" altLang="ja-JP" b="1" spc="100" dirty="0"/>
              <a:t>新潟労働局健康安全課</a:t>
            </a:r>
            <a:r>
              <a:rPr lang="ja-JP" altLang="en-US" b="1" spc="100" dirty="0"/>
              <a:t>の高橋</a:t>
            </a:r>
            <a:r>
              <a:rPr lang="ja-JP" altLang="ja-JP" b="1" spc="100" dirty="0"/>
              <a:t>と申します。</a:t>
            </a:r>
            <a:r>
              <a:rPr lang="ja-JP" altLang="en-US" b="1" spc="100" dirty="0"/>
              <a:t>どうぞ</a:t>
            </a:r>
            <a:r>
              <a:rPr lang="ja-JP" altLang="ja-JP" b="1" spc="100" dirty="0"/>
              <a:t>よろしくお願いします。</a:t>
            </a:r>
            <a:endParaRPr lang="ja-JP" altLang="ja-JP" spc="100" dirty="0"/>
          </a:p>
          <a:p>
            <a:r>
              <a:rPr lang="en-US" altLang="ja-JP" spc="100" dirty="0"/>
              <a:t> </a:t>
            </a:r>
            <a:r>
              <a:rPr lang="en-US" altLang="ja-JP" b="1" spc="100" dirty="0"/>
              <a:t> </a:t>
            </a:r>
            <a:endParaRPr lang="ja-JP" altLang="ja-JP" spc="100" dirty="0"/>
          </a:p>
          <a:p>
            <a:r>
              <a:rPr lang="ja-JP" altLang="ja-JP" b="1" spc="100" dirty="0"/>
              <a:t>本日ご参加の皆様方には、平素より</a:t>
            </a:r>
            <a:r>
              <a:rPr lang="ja-JP" altLang="en-US" b="1" spc="100" dirty="0"/>
              <a:t>、</a:t>
            </a:r>
            <a:r>
              <a:rPr lang="ja-JP" altLang="ja-JP" b="1" spc="100" dirty="0"/>
              <a:t>労働災害防止</a:t>
            </a:r>
            <a:r>
              <a:rPr lang="ja-JP" altLang="en-US" b="1" spc="100" dirty="0"/>
              <a:t>対策</a:t>
            </a:r>
            <a:r>
              <a:rPr lang="ja-JP" altLang="ja-JP" b="1" spc="100" dirty="0"/>
              <a:t>につきまして、格別のご理解とご協力を賜っており、この場をお借りしまして厚く御礼申し上げます。</a:t>
            </a:r>
            <a:endParaRPr lang="ja-JP" altLang="ja-JP" spc="100" dirty="0"/>
          </a:p>
          <a:p>
            <a:endParaRPr lang="en-US" altLang="ja-JP" spc="100" dirty="0"/>
          </a:p>
          <a:p>
            <a:r>
              <a:rPr lang="ja-JP" altLang="en-US" b="1" spc="100" dirty="0"/>
              <a:t>わたくしからは、安全衛生行政の動向について、お話しさせていただきます。</a:t>
            </a:r>
            <a:endParaRPr lang="en-US" altLang="ja-JP" b="1" spc="100" dirty="0"/>
          </a:p>
        </p:txBody>
      </p:sp>
      <p:sp>
        <p:nvSpPr>
          <p:cNvPr id="4" name="スライド番号プレースホルダー 3"/>
          <p:cNvSpPr>
            <a:spLocks noGrp="1"/>
          </p:cNvSpPr>
          <p:nvPr>
            <p:ph type="sldNum" sz="quarter" idx="10"/>
          </p:nvPr>
        </p:nvSpPr>
        <p:spPr/>
        <p:txBody>
          <a:bodyPr/>
          <a:lstStyle/>
          <a:p>
            <a:fld id="{79303138-3F82-4E56-B117-2E246FC0913D}"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82397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今後の高年齢人口の推移です。定年延長等に伴って、今後も</a:t>
            </a:r>
            <a:r>
              <a:rPr kumimoji="1" lang="en-US" altLang="ja-JP" dirty="0"/>
              <a:t>50</a:t>
            </a:r>
            <a:r>
              <a:rPr kumimoji="1" lang="ja-JP" altLang="en-US" dirty="0"/>
              <a:t>歳、</a:t>
            </a:r>
            <a:r>
              <a:rPr kumimoji="1" lang="en-US" altLang="ja-JP" dirty="0"/>
              <a:t>60</a:t>
            </a:r>
            <a:r>
              <a:rPr kumimoji="1" lang="ja-JP" altLang="en-US" dirty="0"/>
              <a:t>歳以上の働く人が増えていくかと思いますが、</a:t>
            </a:r>
            <a:r>
              <a:rPr kumimoji="1" lang="en-US" altLang="ja-JP" dirty="0"/>
              <a:t>2015</a:t>
            </a:r>
            <a:r>
              <a:rPr kumimoji="1" lang="ja-JP" altLang="en-US" dirty="0"/>
              <a:t>年では、人口の</a:t>
            </a:r>
            <a:r>
              <a:rPr kumimoji="1" lang="en-US" altLang="ja-JP" dirty="0"/>
              <a:t>15</a:t>
            </a:r>
            <a:r>
              <a:rPr kumimoji="1" lang="ja-JP" altLang="en-US" dirty="0"/>
              <a:t>歳～</a:t>
            </a:r>
            <a:r>
              <a:rPr kumimoji="1" lang="en-US" altLang="ja-JP" dirty="0"/>
              <a:t>64</a:t>
            </a:r>
            <a:r>
              <a:rPr kumimoji="1" lang="ja-JP" altLang="en-US" dirty="0"/>
              <a:t>歳の割合が約</a:t>
            </a:r>
            <a:r>
              <a:rPr kumimoji="1" lang="en-US" altLang="ja-JP" dirty="0"/>
              <a:t>6</a:t>
            </a:r>
            <a:r>
              <a:rPr kumimoji="1" lang="ja-JP" altLang="en-US" dirty="0"/>
              <a:t>割、</a:t>
            </a:r>
            <a:r>
              <a:rPr kumimoji="1" lang="en-US" altLang="ja-JP" dirty="0"/>
              <a:t>65</a:t>
            </a:r>
            <a:r>
              <a:rPr kumimoji="1" lang="ja-JP" altLang="en-US" dirty="0"/>
              <a:t>歳以上の割合が約</a:t>
            </a:r>
            <a:r>
              <a:rPr kumimoji="1" lang="en-US" altLang="ja-JP" dirty="0"/>
              <a:t>3</a:t>
            </a:r>
            <a:r>
              <a:rPr kumimoji="1" lang="ja-JP" altLang="en-US" dirty="0"/>
              <a:t>割です。</a:t>
            </a:r>
            <a:endParaRPr kumimoji="1" lang="en-US" altLang="ja-JP" dirty="0"/>
          </a:p>
          <a:p>
            <a:r>
              <a:rPr kumimoji="1" lang="en-US" altLang="ja-JP" dirty="0"/>
              <a:t>2013</a:t>
            </a:r>
            <a:r>
              <a:rPr kumimoji="1" lang="ja-JP" altLang="en-US" dirty="0"/>
              <a:t>年に</a:t>
            </a:r>
            <a:r>
              <a:rPr kumimoji="1" lang="en-US" altLang="ja-JP" dirty="0"/>
              <a:t>65</a:t>
            </a:r>
            <a:r>
              <a:rPr kumimoji="1" lang="ja-JP" altLang="en-US" dirty="0"/>
              <a:t>歳定年が法律で定められたこともあって、</a:t>
            </a:r>
            <a:r>
              <a:rPr kumimoji="1" lang="en-US" altLang="ja-JP" dirty="0"/>
              <a:t>60</a:t>
            </a:r>
            <a:r>
              <a:rPr kumimoji="1" lang="ja-JP" altLang="en-US" dirty="0"/>
              <a:t>歳以上の就業割合は右肩上がりです。</a:t>
            </a:r>
            <a:endParaRPr kumimoji="1" lang="en-US" altLang="ja-JP" dirty="0"/>
          </a:p>
          <a:p>
            <a:r>
              <a:rPr kumimoji="1" lang="en-US" altLang="ja-JP" dirty="0"/>
              <a:t>2015</a:t>
            </a:r>
            <a:r>
              <a:rPr kumimoji="1" lang="ja-JP" altLang="en-US" dirty="0"/>
              <a:t>年に</a:t>
            </a:r>
            <a:r>
              <a:rPr kumimoji="1" lang="en-US" altLang="ja-JP" dirty="0"/>
              <a:t>16</a:t>
            </a:r>
            <a:r>
              <a:rPr kumimoji="1" lang="ja-JP" altLang="en-US" dirty="0"/>
              <a:t>％弱だったのが、昨年は</a:t>
            </a:r>
            <a:r>
              <a:rPr kumimoji="1" lang="en-US" altLang="ja-JP" dirty="0"/>
              <a:t>17</a:t>
            </a:r>
            <a:r>
              <a:rPr kumimoji="1" lang="ja-JP" altLang="en-US" dirty="0"/>
              <a:t>％強です。確実に右肩上がりです。</a:t>
            </a:r>
            <a:endParaRPr kumimoji="1" lang="en-US" altLang="ja-JP" dirty="0"/>
          </a:p>
          <a:p>
            <a:endParaRPr kumimoji="1" lang="en-US" altLang="ja-JP" dirty="0"/>
          </a:p>
        </p:txBody>
      </p:sp>
    </p:spTree>
    <p:extLst>
      <p:ext uri="{BB962C8B-B14F-4D97-AF65-F5344CB8AC3E}">
        <p14:creationId xmlns:p14="http://schemas.microsoft.com/office/powerpoint/2010/main" val="41914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それでは、労働災害はどうかというと、これは、</a:t>
            </a:r>
            <a:r>
              <a:rPr kumimoji="1" lang="en-US" altLang="ja-JP" dirty="0"/>
              <a:t>2016</a:t>
            </a:r>
            <a:r>
              <a:rPr kumimoji="1" lang="ja-JP" altLang="en-US" dirty="0"/>
              <a:t>年の数値ですが、</a:t>
            </a:r>
            <a:r>
              <a:rPr kumimoji="1" lang="en-US" altLang="ja-JP" dirty="0"/>
              <a:t>50</a:t>
            </a:r>
            <a:r>
              <a:rPr kumimoji="1" lang="ja-JP" altLang="en-US" dirty="0"/>
              <a:t>歳以上が全体の約半分です。</a:t>
            </a:r>
            <a:endParaRPr kumimoji="1" lang="en-US" altLang="ja-JP" dirty="0"/>
          </a:p>
          <a:p>
            <a:r>
              <a:rPr kumimoji="1" lang="ja-JP" altLang="en-US" dirty="0"/>
              <a:t>定年延長による高齢労働者の割合が増加しているとはいえ、</a:t>
            </a:r>
            <a:r>
              <a:rPr kumimoji="1" lang="en-US" altLang="ja-JP" dirty="0"/>
              <a:t>50</a:t>
            </a:r>
            <a:r>
              <a:rPr kumimoji="1" lang="ja-JP" altLang="en-US" dirty="0"/>
              <a:t>歳以上の就労人口が約</a:t>
            </a:r>
            <a:r>
              <a:rPr kumimoji="1" lang="en-US" altLang="ja-JP" dirty="0"/>
              <a:t>3</a:t>
            </a:r>
            <a:r>
              <a:rPr kumimoji="1" lang="ja-JP" altLang="en-US" dirty="0"/>
              <a:t>割強（</a:t>
            </a:r>
            <a:r>
              <a:rPr kumimoji="1" lang="en-US" altLang="ja-JP" dirty="0"/>
              <a:t>60</a:t>
            </a:r>
            <a:r>
              <a:rPr kumimoji="1" lang="ja-JP" altLang="en-US" dirty="0"/>
              <a:t>歳以上で</a:t>
            </a:r>
            <a:r>
              <a:rPr kumimoji="1" lang="en-US" altLang="ja-JP" dirty="0"/>
              <a:t>16.3</a:t>
            </a:r>
            <a:r>
              <a:rPr kumimoji="1" lang="ja-JP" altLang="en-US" dirty="0"/>
              <a:t>％）ですので半分は多すぎかと思います。</a:t>
            </a:r>
            <a:endParaRPr kumimoji="1" lang="en-US" altLang="ja-JP" dirty="0"/>
          </a:p>
          <a:p>
            <a:r>
              <a:rPr kumimoji="1" lang="ja-JP" altLang="en-US" dirty="0"/>
              <a:t>また、転倒災害の年齢割合を見ると、</a:t>
            </a:r>
            <a:r>
              <a:rPr kumimoji="1" lang="en-US" altLang="ja-JP" dirty="0"/>
              <a:t>50</a:t>
            </a:r>
            <a:r>
              <a:rPr kumimoji="1" lang="ja-JP" altLang="en-US" dirty="0"/>
              <a:t>歳未満で</a:t>
            </a:r>
            <a:r>
              <a:rPr kumimoji="1" lang="en-US" altLang="ja-JP" dirty="0"/>
              <a:t>15</a:t>
            </a:r>
            <a:r>
              <a:rPr kumimoji="1" lang="ja-JP" altLang="en-US" dirty="0"/>
              <a:t>％ですが、</a:t>
            </a:r>
            <a:r>
              <a:rPr kumimoji="1" lang="en-US" altLang="ja-JP" dirty="0"/>
              <a:t>50</a:t>
            </a:r>
            <a:r>
              <a:rPr kumimoji="1" lang="ja-JP" altLang="en-US" dirty="0"/>
              <a:t>歳以上になると</a:t>
            </a:r>
            <a:r>
              <a:rPr kumimoji="1" lang="en-US" altLang="ja-JP" dirty="0"/>
              <a:t>32</a:t>
            </a:r>
            <a:r>
              <a:rPr kumimoji="1" lang="ja-JP" altLang="en-US" dirty="0"/>
              <a:t>％と多くなります。</a:t>
            </a:r>
          </a:p>
          <a:p>
            <a:endParaRPr kumimoji="1" lang="ja-JP" altLang="en-US" dirty="0"/>
          </a:p>
        </p:txBody>
      </p:sp>
    </p:spTree>
    <p:extLst>
      <p:ext uri="{BB962C8B-B14F-4D97-AF65-F5344CB8AC3E}">
        <p14:creationId xmlns:p14="http://schemas.microsoft.com/office/powerpoint/2010/main" val="224047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男女とも若年層と、高年齢層で災害発生率が高いのがわかるかと思いますが、</a:t>
            </a:r>
            <a:endParaRPr kumimoji="1" lang="en-US" altLang="ja-JP" dirty="0"/>
          </a:p>
          <a:p>
            <a:r>
              <a:rPr kumimoji="1" lang="en-US" altLang="ja-JP" dirty="0"/>
              <a:t>30</a:t>
            </a:r>
            <a:r>
              <a:rPr kumimoji="1" lang="ja-JP" altLang="en-US" dirty="0"/>
              <a:t>歳前後の災害発生率を</a:t>
            </a:r>
            <a:r>
              <a:rPr kumimoji="1" lang="en-US" altLang="ja-JP" dirty="0"/>
              <a:t>1</a:t>
            </a:r>
            <a:r>
              <a:rPr kumimoji="1" lang="ja-JP" altLang="en-US" dirty="0"/>
              <a:t>として、年千人率で比較すると、</a:t>
            </a:r>
            <a:r>
              <a:rPr kumimoji="1" lang="en-US" altLang="ja-JP" dirty="0"/>
              <a:t>70</a:t>
            </a:r>
            <a:r>
              <a:rPr kumimoji="1" lang="ja-JP" altLang="en-US" dirty="0"/>
              <a:t>歳前後の男性では</a:t>
            </a:r>
            <a:r>
              <a:rPr kumimoji="1" lang="en-US" altLang="ja-JP" dirty="0"/>
              <a:t>2.3</a:t>
            </a:r>
            <a:r>
              <a:rPr kumimoji="1" lang="ja-JP" altLang="en-US" dirty="0"/>
              <a:t>倍、女性では</a:t>
            </a:r>
            <a:r>
              <a:rPr kumimoji="1" lang="en-US" altLang="ja-JP" dirty="0"/>
              <a:t>4.9</a:t>
            </a:r>
            <a:r>
              <a:rPr kumimoji="1" lang="ja-JP" altLang="en-US" dirty="0"/>
              <a:t>倍です。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13</a:t>
            </a:fld>
            <a:endParaRPr kumimoji="1" lang="ja-JP" altLang="en-US"/>
          </a:p>
        </p:txBody>
      </p:sp>
    </p:spTree>
    <p:extLst>
      <p:ext uri="{BB962C8B-B14F-4D97-AF65-F5344CB8AC3E}">
        <p14:creationId xmlns:p14="http://schemas.microsoft.com/office/powerpoint/2010/main" val="370836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業種別に見ると、陸上貨物運送業では高年齢者のピークが</a:t>
            </a:r>
            <a:r>
              <a:rPr kumimoji="1" lang="en-US" altLang="ja-JP" dirty="0"/>
              <a:t>55</a:t>
            </a:r>
            <a:r>
              <a:rPr kumimoji="1" lang="ja-JP" altLang="en-US" dirty="0"/>
              <a:t>～</a:t>
            </a:r>
            <a:r>
              <a:rPr kumimoji="1" lang="en-US" altLang="ja-JP" dirty="0"/>
              <a:t>59</a:t>
            </a:r>
            <a:r>
              <a:rPr kumimoji="1" lang="ja-JP" altLang="en-US" dirty="0"/>
              <a:t>歳なのに対し、建設業、商業、保健衛生は</a:t>
            </a:r>
            <a:r>
              <a:rPr kumimoji="1" lang="en-US" altLang="ja-JP" dirty="0"/>
              <a:t>60</a:t>
            </a:r>
            <a:r>
              <a:rPr kumimoji="1" lang="ja-JP" altLang="en-US" dirty="0"/>
              <a:t>歳～</a:t>
            </a:r>
            <a:r>
              <a:rPr kumimoji="1" lang="en-US" altLang="ja-JP" dirty="0"/>
              <a:t>64</a:t>
            </a:r>
            <a:r>
              <a:rPr kumimoji="1" lang="ja-JP" altLang="en-US" dirty="0"/>
              <a:t>歳、製造業では</a:t>
            </a:r>
            <a:r>
              <a:rPr kumimoji="1" lang="en-US" altLang="ja-JP" dirty="0"/>
              <a:t>65</a:t>
            </a:r>
            <a:r>
              <a:rPr kumimoji="1" lang="ja-JP" altLang="en-US" dirty="0"/>
              <a:t>歳以上の発生率が一番高くなっています。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14</a:t>
            </a:fld>
            <a:endParaRPr kumimoji="1" lang="ja-JP" altLang="en-US"/>
          </a:p>
        </p:txBody>
      </p:sp>
    </p:spTree>
    <p:extLst>
      <p:ext uri="{BB962C8B-B14F-4D97-AF65-F5344CB8AC3E}">
        <p14:creationId xmlns:p14="http://schemas.microsoft.com/office/powerpoint/2010/main" val="126587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これは、年齢別、男女別の体力測定結果の推移です。</a:t>
            </a:r>
            <a:endParaRPr kumimoji="1" lang="en-US" altLang="ja-JP" dirty="0"/>
          </a:p>
          <a:p>
            <a:r>
              <a:rPr kumimoji="1" lang="ja-JP" altLang="en-US" dirty="0"/>
              <a:t>加齢に伴って、身体機能が落ちていくことがわかると思いますが、年々体力向上が認められることが分かるかと思います。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15</a:t>
            </a:fld>
            <a:endParaRPr kumimoji="1" lang="ja-JP" altLang="en-US"/>
          </a:p>
        </p:txBody>
      </p:sp>
    </p:spTree>
    <p:extLst>
      <p:ext uri="{BB962C8B-B14F-4D97-AF65-F5344CB8AC3E}">
        <p14:creationId xmlns:p14="http://schemas.microsoft.com/office/powerpoint/2010/main" val="56730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ただ、昔に比べて現在の高齢者は若返っているとはいえ、年を取れば、身体機能が低下することは当然です。</a:t>
            </a:r>
            <a:endParaRPr kumimoji="1" lang="en-US" altLang="ja-JP" dirty="0"/>
          </a:p>
          <a:p>
            <a:r>
              <a:rPr kumimoji="1" lang="ja-JP" altLang="en-US" dirty="0"/>
              <a:t>このレーザーチャートは、</a:t>
            </a:r>
            <a:r>
              <a:rPr kumimoji="1" lang="en-US" altLang="ja-JP" dirty="0"/>
              <a:t>30</a:t>
            </a:r>
            <a:r>
              <a:rPr kumimoji="1" lang="ja-JP" altLang="en-US" dirty="0"/>
              <a:t>～</a:t>
            </a:r>
            <a:r>
              <a:rPr kumimoji="1" lang="en-US" altLang="ja-JP" dirty="0"/>
              <a:t>49</a:t>
            </a:r>
            <a:r>
              <a:rPr kumimoji="1" lang="ja-JP" altLang="en-US" dirty="0"/>
              <a:t>歳を１とした場合に、</a:t>
            </a:r>
            <a:r>
              <a:rPr kumimoji="1" lang="en-US" altLang="ja-JP" dirty="0"/>
              <a:t>65</a:t>
            </a:r>
            <a:r>
              <a:rPr kumimoji="1" lang="ja-JP" altLang="en-US" dirty="0"/>
              <a:t>歳から</a:t>
            </a:r>
            <a:r>
              <a:rPr kumimoji="1" lang="en-US" altLang="ja-JP" dirty="0"/>
              <a:t>74</a:t>
            </a:r>
            <a:r>
              <a:rPr kumimoji="1" lang="ja-JP" altLang="en-US" dirty="0"/>
              <a:t>歳の値を表したものです。</a:t>
            </a:r>
            <a:endParaRPr kumimoji="1" lang="en-US" altLang="ja-JP" dirty="0"/>
          </a:p>
          <a:p>
            <a:r>
              <a:rPr kumimoji="1" lang="ja-JP" altLang="en-US" dirty="0"/>
              <a:t>特に、聴覚、視覚、持ち上げなどが低下していることがわかるかと思います。</a:t>
            </a:r>
            <a:endParaRPr kumimoji="1" lang="en-US" altLang="ja-JP" dirty="0"/>
          </a:p>
          <a:p>
            <a:r>
              <a:rPr kumimoji="1" lang="ja-JP" altLang="en-US" dirty="0"/>
              <a:t>こうした身体機能の変化が転倒、墜落・転落等の労働災害へ影響しているのだと思います。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16</a:t>
            </a:fld>
            <a:endParaRPr kumimoji="1" lang="ja-JP" altLang="en-US"/>
          </a:p>
        </p:txBody>
      </p:sp>
    </p:spTree>
    <p:extLst>
      <p:ext uri="{BB962C8B-B14F-4D97-AF65-F5344CB8AC3E}">
        <p14:creationId xmlns:p14="http://schemas.microsoft.com/office/powerpoint/2010/main" val="954173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ただ、高年齢になると、身体機能の低下等で労働災害の発生率が高くなるのは間違いないですが、経験も技能もあることも間違いないかと思います。</a:t>
            </a:r>
            <a:endParaRPr kumimoji="1" lang="en-US" altLang="ja-JP" dirty="0"/>
          </a:p>
          <a:p>
            <a:r>
              <a:rPr kumimoji="1" lang="ja-JP" altLang="en-US" dirty="0"/>
              <a:t>これは、</a:t>
            </a:r>
            <a:r>
              <a:rPr kumimoji="1" lang="en-US" altLang="ja-JP" dirty="0"/>
              <a:t>35</a:t>
            </a:r>
            <a:r>
              <a:rPr kumimoji="1" lang="ja-JP" altLang="en-US" dirty="0"/>
              <a:t>歳から</a:t>
            </a:r>
            <a:r>
              <a:rPr kumimoji="1" lang="en-US" altLang="ja-JP" dirty="0"/>
              <a:t>64</a:t>
            </a:r>
            <a:r>
              <a:rPr kumimoji="1" lang="ja-JP" altLang="en-US" dirty="0"/>
              <a:t>歳までの労働者が何歳ぐらいまで働きたいかという調査結果です。</a:t>
            </a:r>
            <a:endParaRPr kumimoji="1" lang="en-US" altLang="ja-JP" dirty="0"/>
          </a:p>
          <a:p>
            <a:r>
              <a:rPr kumimoji="1" lang="ja-JP" altLang="en-US" dirty="0"/>
              <a:t>労働者自身も</a:t>
            </a:r>
            <a:r>
              <a:rPr kumimoji="1" lang="en-US" altLang="ja-JP" dirty="0"/>
              <a:t>60</a:t>
            </a:r>
            <a:r>
              <a:rPr kumimoji="1" lang="ja-JP" altLang="en-US" dirty="0"/>
              <a:t>を過ぎても働きたいが約</a:t>
            </a:r>
            <a:r>
              <a:rPr kumimoji="1" lang="en-US" altLang="ja-JP" dirty="0"/>
              <a:t>8</a:t>
            </a:r>
            <a:r>
              <a:rPr kumimoji="1" lang="ja-JP" altLang="en-US" dirty="0"/>
              <a:t>割、</a:t>
            </a:r>
            <a:r>
              <a:rPr kumimoji="1" lang="en-US" altLang="ja-JP" dirty="0"/>
              <a:t>65</a:t>
            </a:r>
            <a:r>
              <a:rPr kumimoji="1" lang="ja-JP" altLang="en-US" dirty="0"/>
              <a:t>歳を過ぎても働きたいが約半数いますので、高年齢労働者の身体機能に応じた働き方が重要となります。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17</a:t>
            </a:fld>
            <a:endParaRPr kumimoji="1" lang="ja-JP" altLang="en-US"/>
          </a:p>
        </p:txBody>
      </p:sp>
    </p:spTree>
    <p:extLst>
      <p:ext uri="{BB962C8B-B14F-4D97-AF65-F5344CB8AC3E}">
        <p14:creationId xmlns:p14="http://schemas.microsoft.com/office/powerpoint/2010/main" val="18541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そのため、次年度エイジフレンドリー補助金と称して、自動ブレーキ、腰痛予防機器、熱中症防止ファン、警告灯等の設置や安全衛生教育等への助成金を考えています。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18</a:t>
            </a:fld>
            <a:endParaRPr kumimoji="1" lang="ja-JP" altLang="en-US"/>
          </a:p>
        </p:txBody>
      </p:sp>
    </p:spTree>
    <p:extLst>
      <p:ext uri="{BB962C8B-B14F-4D97-AF65-F5344CB8AC3E}">
        <p14:creationId xmlns:p14="http://schemas.microsoft.com/office/powerpoint/2010/main" val="3610968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kumimoji="1" lang="ja-JP" altLang="en-US" dirty="0"/>
              <a:t>また、この「生活調査結果」のとおり、</a:t>
            </a:r>
            <a:r>
              <a:rPr kumimoji="1" lang="en-US" altLang="ja-JP" dirty="0"/>
              <a:t>65</a:t>
            </a:r>
            <a:r>
              <a:rPr kumimoji="1" lang="ja-JP" altLang="en-US" dirty="0"/>
              <a:t>歳を過ぎでも働くために「健康・体力が重要」と回答しており、健康診断結果での事後措置及び特定保健指導の徹底による健康管理がますます重要になるものと思われます。そのためにメンタルヘルス対策も含めた健康経営の認証なども役立つかと思います。</a:t>
            </a:r>
            <a:endParaRPr kumimoji="1" lang="en-US" altLang="ja-JP" dirty="0"/>
          </a:p>
          <a:p>
            <a:pPr defTabSz="913120">
              <a:defRPr/>
            </a:pPr>
            <a:r>
              <a:rPr kumimoji="1" lang="ja-JP" altLang="en-US"/>
              <a:t>（また、産業医科大の「労働機能障害測定調査票」などで運動機能障害を測定することも一つの手がかりかもしれません。）</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19</a:t>
            </a:fld>
            <a:endParaRPr kumimoji="1" lang="ja-JP" altLang="en-US"/>
          </a:p>
        </p:txBody>
      </p:sp>
    </p:spTree>
    <p:extLst>
      <p:ext uri="{BB962C8B-B14F-4D97-AF65-F5344CB8AC3E}">
        <p14:creationId xmlns:p14="http://schemas.microsoft.com/office/powerpoint/2010/main" val="22871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豊富な知識と経験を持っていること、業務全体を把握した上での判断力と統率力を備えているなどの高年齢経験者に長く勤めてもらうためには、</a:t>
            </a:r>
          </a:p>
          <a:p>
            <a:r>
              <a:rPr lang="ja-JP" altLang="en-US" dirty="0"/>
              <a:t>機械設備・作業環境・作業方法の改善、健康の保持増進、快適な職場環境の形成、安全衛生教育の実施が求められるところです。</a:t>
            </a:r>
            <a:endParaRPr lang="en-US" altLang="ja-JP" dirty="0"/>
          </a:p>
          <a:p>
            <a:r>
              <a:rPr lang="ja-JP" altLang="en-US" dirty="0"/>
              <a:t>今後ガイドラインも発表予定ですが、</a:t>
            </a:r>
            <a:endParaRPr lang="en-US" altLang="ja-JP" dirty="0"/>
          </a:p>
          <a:p>
            <a:r>
              <a:rPr lang="ja-JP" altLang="en-US" dirty="0"/>
              <a:t>配布した「エイジアクション</a:t>
            </a:r>
            <a:r>
              <a:rPr lang="en-US" altLang="ja-JP" dirty="0"/>
              <a:t>100</a:t>
            </a:r>
            <a:r>
              <a:rPr lang="ja-JP" altLang="en-US" dirty="0"/>
              <a:t>」の</a:t>
            </a:r>
            <a:r>
              <a:rPr lang="en-US" altLang="ja-JP" dirty="0"/>
              <a:t>8</a:t>
            </a:r>
            <a:r>
              <a:rPr lang="ja-JP" altLang="en-US" dirty="0"/>
              <a:t>ページからのチェックリストを活用して、今から対策を考えていただければと思います。</a:t>
            </a:r>
            <a:endParaRPr lang="en-US" altLang="ja-JP" dirty="0"/>
          </a:p>
          <a:p>
            <a:r>
              <a:rPr lang="ja-JP" altLang="en-US" dirty="0"/>
              <a:t>特に</a:t>
            </a:r>
            <a:r>
              <a:rPr lang="en-US" altLang="ja-JP" dirty="0"/>
              <a:t>21</a:t>
            </a:r>
            <a:r>
              <a:rPr lang="ja-JP" altLang="en-US" dirty="0"/>
              <a:t>ページでは業種別に最優先取り組み事項が掲載されています。</a:t>
            </a:r>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20</a:t>
            </a:fld>
            <a:endParaRPr kumimoji="1" lang="ja-JP" altLang="en-US"/>
          </a:p>
        </p:txBody>
      </p:sp>
    </p:spTree>
    <p:extLst>
      <p:ext uri="{BB962C8B-B14F-4D97-AF65-F5344CB8AC3E}">
        <p14:creationId xmlns:p14="http://schemas.microsoft.com/office/powerpoint/2010/main" val="267321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全国の労働災害発生状況です。</a:t>
            </a:r>
            <a:endParaRPr kumimoji="1" lang="en-US" altLang="ja-JP" dirty="0"/>
          </a:p>
          <a:p>
            <a:r>
              <a:rPr kumimoji="1" lang="ja-JP" altLang="en-US" dirty="0"/>
              <a:t>休業</a:t>
            </a:r>
            <a:r>
              <a:rPr kumimoji="1" lang="en-US" altLang="ja-JP" dirty="0"/>
              <a:t>4</a:t>
            </a:r>
            <a:r>
              <a:rPr kumimoji="1" lang="ja-JP" altLang="en-US" dirty="0"/>
              <a:t>日以上の災害はここ</a:t>
            </a:r>
            <a:r>
              <a:rPr kumimoji="1" lang="en-US" altLang="ja-JP" dirty="0"/>
              <a:t>3</a:t>
            </a:r>
            <a:r>
              <a:rPr kumimoji="1" lang="ja-JP" altLang="en-US" dirty="0"/>
              <a:t>年間増加傾向ですが、死亡災害については昨年過去最少となりました。</a:t>
            </a:r>
            <a:endParaRPr kumimoji="1" lang="en-US" altLang="ja-JP" dirty="0"/>
          </a:p>
          <a:p>
            <a:r>
              <a:rPr kumimoji="1" lang="ja-JP" altLang="en-US" dirty="0"/>
              <a:t>また、死亡災害は、</a:t>
            </a:r>
            <a:r>
              <a:rPr kumimoji="1" lang="en-US" altLang="ja-JP" dirty="0"/>
              <a:t>50</a:t>
            </a:r>
            <a:r>
              <a:rPr kumimoji="1" lang="ja-JP" altLang="en-US" dirty="0"/>
              <a:t>年前と比べると建設業で</a:t>
            </a:r>
            <a:r>
              <a:rPr kumimoji="1" lang="en-US" altLang="ja-JP" dirty="0"/>
              <a:t>8</a:t>
            </a:r>
            <a:r>
              <a:rPr kumimoji="1" lang="ja-JP" altLang="en-US" dirty="0"/>
              <a:t>分の１、製造業で</a:t>
            </a:r>
            <a:r>
              <a:rPr kumimoji="1" lang="en-US" altLang="ja-JP" dirty="0"/>
              <a:t>7</a:t>
            </a:r>
            <a:r>
              <a:rPr kumimoji="1" lang="ja-JP" altLang="en-US" dirty="0"/>
              <a:t>分の１、全産業でも</a:t>
            </a:r>
            <a:r>
              <a:rPr kumimoji="1" lang="en-US" altLang="ja-JP" dirty="0"/>
              <a:t>7</a:t>
            </a:r>
            <a:r>
              <a:rPr kumimoji="1" lang="ja-JP" altLang="en-US" dirty="0"/>
              <a:t>分の１となっています。</a:t>
            </a:r>
            <a:endParaRPr kumimoji="1" lang="en-US" altLang="ja-JP" dirty="0"/>
          </a:p>
          <a:p>
            <a:r>
              <a:rPr kumimoji="1" lang="ja-JP" altLang="en-US" dirty="0"/>
              <a:t>日頃の皆様の安全衛生活動の積み重ねの結果と思います。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a:t>
            </a:fld>
            <a:endParaRPr kumimoji="1" lang="ja-JP" altLang="en-US"/>
          </a:p>
        </p:txBody>
      </p:sp>
    </p:spTree>
    <p:extLst>
      <p:ext uri="{BB962C8B-B14F-4D97-AF65-F5344CB8AC3E}">
        <p14:creationId xmlns:p14="http://schemas.microsoft.com/office/powerpoint/2010/main" val="2558308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仕事と治療の両立支援も高年齢労働者の災害防止と同じかと思います。</a:t>
            </a:r>
            <a:endParaRPr kumimoji="1" lang="en-US" altLang="ja-JP" dirty="0"/>
          </a:p>
          <a:p>
            <a:r>
              <a:rPr kumimoji="1" lang="ja-JP" altLang="en-US" dirty="0"/>
              <a:t>能力も経験のある従業員が治療のために退職するのではなく、</a:t>
            </a:r>
            <a:r>
              <a:rPr kumimoji="1" lang="en-US" altLang="ja-JP" dirty="0"/>
              <a:t>100</a:t>
            </a:r>
            <a:r>
              <a:rPr kumimoji="1" lang="ja-JP" altLang="en-US" dirty="0"/>
              <a:t>％の仕事ではないけども仕事を続けながら治療も行える環境が作れれば、退職する必要もありませんし、会社の戦力も維持できるというメリットもあります。そのための環境づくりも重要かと思いますが、産業保健総合支援センターで両立支援の相談員も活用できますので検討してみてください。</a:t>
            </a:r>
          </a:p>
          <a:p>
            <a:r>
              <a:rPr kumimoji="1" lang="ja-JP" altLang="en-US" b="1" dirty="0"/>
              <a:t>この両立支援においても、事業場、労働者の労働環境が良く分かっている衛生管理者、産業医の皆様方の意見を重視して、対応を考えていただければと思います。</a:t>
            </a:r>
            <a:endParaRPr kumimoji="1" lang="en-US" altLang="ja-JP" b="1"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21</a:t>
            </a:fld>
            <a:endParaRPr kumimoji="1" lang="ja-JP" altLang="en-US"/>
          </a:p>
        </p:txBody>
      </p:sp>
    </p:spTree>
    <p:extLst>
      <p:ext uri="{BB962C8B-B14F-4D97-AF65-F5344CB8AC3E}">
        <p14:creationId xmlns:p14="http://schemas.microsoft.com/office/powerpoint/2010/main" val="733210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また、全ての労働者が働く意欲を持ってもらうためには、事務所ほかの環境整備も重要です。</a:t>
            </a:r>
            <a:endParaRPr kumimoji="1" lang="en-US" altLang="ja-JP" dirty="0"/>
          </a:p>
          <a:p>
            <a:r>
              <a:rPr kumimoji="1" lang="ja-JP" altLang="en-US" dirty="0"/>
              <a:t>特に、小規模小売店舗での男女区別が問題に上げられています。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22</a:t>
            </a:fld>
            <a:endParaRPr kumimoji="1" lang="ja-JP" altLang="en-US"/>
          </a:p>
        </p:txBody>
      </p:sp>
    </p:spTree>
    <p:extLst>
      <p:ext uri="{BB962C8B-B14F-4D97-AF65-F5344CB8AC3E}">
        <p14:creationId xmlns:p14="http://schemas.microsoft.com/office/powerpoint/2010/main" val="364049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ja-JP" altLang="en-US" b="1" dirty="0"/>
              <a:t>そして、</a:t>
            </a:r>
            <a:r>
              <a:rPr lang="en-US" altLang="ja-JP" b="1" dirty="0"/>
              <a:t>13</a:t>
            </a:r>
            <a:r>
              <a:rPr lang="ja-JP" altLang="en-US" b="1" dirty="0"/>
              <a:t>次防では、メンタルヘルス対策に取り組んでいる事業場の割合を８０％以上とする（２０２２年まで）。　仕事上の不安、悩み又はストレスについて、職場に事業場外資源を含めた相談先がある労働者の割合を９０％以上とする（２０２２年まで）。　ストレスチェック結果を集団分析し、その結果を活用した事業場の割合を６０％以上とする（２０２２年まで）。</a:t>
            </a:r>
            <a:endParaRPr lang="en-US" altLang="ja-JP" b="1" dirty="0"/>
          </a:p>
          <a:p>
            <a:pPr defTabSz="913120">
              <a:defRPr/>
            </a:pPr>
            <a:r>
              <a:rPr kumimoji="1" lang="ja-JP" altLang="en-US" dirty="0"/>
              <a:t>メンタルヘルス対策には、安全衛生委員会での調査審議、教育研修、ストレスチェックの実施と集団分析の活用、４つのケアの産業保健スタッフによるケアの役割が欠かせません。</a:t>
            </a:r>
            <a:endParaRPr kumimoji="1" lang="en-US" altLang="ja-JP" dirty="0"/>
          </a:p>
          <a:p>
            <a:r>
              <a:rPr lang="ja-JP" altLang="en-US" b="1" dirty="0"/>
              <a:t>メンタルヘルス対策については、全ての事業場についてですので、右に掲げられている支援を活用しながら実施していただければと、思います。</a:t>
            </a:r>
          </a:p>
          <a:p>
            <a:endParaRPr kumimoji="1" lang="ja-JP" altLang="en-US" dirty="0"/>
          </a:p>
          <a:p>
            <a:pPr defTabSz="913120">
              <a:defRPr/>
            </a:pPr>
            <a:endParaRPr kumimoji="1" lang="en-US" altLang="ja-JP" dirty="0"/>
          </a:p>
          <a:p>
            <a:pPr defTabSz="913120">
              <a:defRPr/>
            </a:pP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23</a:t>
            </a:fld>
            <a:endParaRPr kumimoji="1" lang="ja-JP" altLang="en-US" dirty="0"/>
          </a:p>
        </p:txBody>
      </p:sp>
    </p:spTree>
    <p:extLst>
      <p:ext uri="{BB962C8B-B14F-4D97-AF65-F5344CB8AC3E}">
        <p14:creationId xmlns:p14="http://schemas.microsoft.com/office/powerpoint/2010/main" val="2510982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ja-JP" altLang="en-US" b="1" spc="100" dirty="0"/>
              <a:t>健康診断結果、商業性疾病発生状況等をお話しします。</a:t>
            </a:r>
            <a:endParaRPr lang="en-US" altLang="ja-JP" b="1" spc="100" dirty="0"/>
          </a:p>
          <a:p>
            <a:pPr defTabSz="913120">
              <a:defRPr/>
            </a:pPr>
            <a:r>
              <a:rPr lang="ja-JP" altLang="en-US" b="1" spc="100" dirty="0"/>
              <a:t>グラフ上は有所見率の改善が認められるが・・・。青太線が新潟県、赤点線が全国の数値です。</a:t>
            </a:r>
          </a:p>
          <a:p>
            <a:r>
              <a:rPr kumimoji="1" lang="ja-JP" altLang="en-US" dirty="0"/>
              <a:t>全国と比較して、新潟県は肝機能と心電図で有所見率が低く、</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24</a:t>
            </a:fld>
            <a:endParaRPr kumimoji="1" lang="ja-JP" altLang="en-US"/>
          </a:p>
        </p:txBody>
      </p:sp>
    </p:spTree>
    <p:extLst>
      <p:ext uri="{BB962C8B-B14F-4D97-AF65-F5344CB8AC3E}">
        <p14:creationId xmlns:p14="http://schemas.microsoft.com/office/powerpoint/2010/main" val="377930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血糖検査では有所見率が高い傾向です。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25</a:t>
            </a:fld>
            <a:endParaRPr kumimoji="1" lang="ja-JP" altLang="en-US"/>
          </a:p>
        </p:txBody>
      </p:sp>
    </p:spTree>
    <p:extLst>
      <p:ext uri="{BB962C8B-B14F-4D97-AF65-F5344CB8AC3E}">
        <p14:creationId xmlns:p14="http://schemas.microsoft.com/office/powerpoint/2010/main" val="414709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ja-JP" altLang="ja-JP" b="1" dirty="0"/>
              <a:t>新潟県の</a:t>
            </a:r>
            <a:r>
              <a:rPr lang="ja-JP" altLang="en-US" b="1" dirty="0"/>
              <a:t>業務上</a:t>
            </a:r>
            <a:r>
              <a:rPr lang="ja-JP" altLang="ja-JP" b="1" dirty="0"/>
              <a:t>疾病、の経年推移を載せています。</a:t>
            </a:r>
            <a:r>
              <a:rPr lang="ja-JP" altLang="en-US" b="1" dirty="0"/>
              <a:t>減少傾向とは言い難い状況です。</a:t>
            </a:r>
            <a:endParaRPr lang="ja-JP" altLang="ja-JP" dirty="0"/>
          </a:p>
          <a:p>
            <a:endParaRPr lang="ja-JP" altLang="en-US" sz="1400" b="1" spc="100"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26</a:t>
            </a:fld>
            <a:endParaRPr kumimoji="1" lang="ja-JP" altLang="en-US"/>
          </a:p>
        </p:txBody>
      </p:sp>
    </p:spTree>
    <p:extLst>
      <p:ext uri="{BB962C8B-B14F-4D97-AF65-F5344CB8AC3E}">
        <p14:creationId xmlns:p14="http://schemas.microsoft.com/office/powerpoint/2010/main" val="310006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ja-JP" altLang="en-US" sz="1400" b="1" dirty="0"/>
              <a:t>新潟県内の</a:t>
            </a:r>
            <a:r>
              <a:rPr lang="ja-JP" altLang="ja-JP" sz="1400" b="1" dirty="0"/>
              <a:t>工業中毒等、酸欠・硫化水素中毒の経年推移を載せています。</a:t>
            </a:r>
            <a:endParaRPr lang="ja-JP" altLang="ja-JP" sz="1400" dirty="0"/>
          </a:p>
          <a:p>
            <a:pPr defTabSz="913120">
              <a:defRPr/>
            </a:pPr>
            <a:r>
              <a:rPr lang="ja-JP" altLang="ja-JP" sz="1400" b="1" dirty="0"/>
              <a:t>酸欠・硫化水素中毒</a:t>
            </a:r>
            <a:r>
              <a:rPr lang="ja-JP" altLang="en-US" sz="1400" b="1" dirty="0"/>
              <a:t>は</a:t>
            </a:r>
            <a:r>
              <a:rPr lang="en-US" altLang="ja-JP" sz="1400" b="1" dirty="0"/>
              <a:t>27</a:t>
            </a:r>
            <a:r>
              <a:rPr lang="ja-JP" altLang="en-US" sz="1400" b="1" dirty="0"/>
              <a:t>年から発生はしていませんが、全国的には毎年死亡災害や重篤な障害が残る災害が発生しています。</a:t>
            </a:r>
            <a:endParaRPr lang="ja-JP" altLang="en-US" sz="1400" b="1" spc="100"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27</a:t>
            </a:fld>
            <a:endParaRPr kumimoji="1" lang="ja-JP" altLang="en-US"/>
          </a:p>
        </p:txBody>
      </p:sp>
    </p:spTree>
    <p:extLst>
      <p:ext uri="{BB962C8B-B14F-4D97-AF65-F5344CB8AC3E}">
        <p14:creationId xmlns:p14="http://schemas.microsoft.com/office/powerpoint/2010/main" val="3004155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　</a:t>
            </a:r>
            <a:r>
              <a:rPr lang="ja-JP" altLang="en-US" dirty="0"/>
              <a:t>全国の</a:t>
            </a:r>
            <a:r>
              <a:rPr lang="ja-JP" altLang="ja-JP" dirty="0"/>
              <a:t>酸素欠乏症等の</a:t>
            </a:r>
            <a:r>
              <a:rPr lang="ja-JP" altLang="en-US" dirty="0"/>
              <a:t>死亡災害の</a:t>
            </a:r>
            <a:r>
              <a:rPr lang="ja-JP" altLang="ja-JP" dirty="0"/>
              <a:t>業種別発生状況（平成</a:t>
            </a:r>
            <a:r>
              <a:rPr lang="en-US" altLang="ja-JP" dirty="0"/>
              <a:t>10</a:t>
            </a:r>
            <a:r>
              <a:rPr lang="ja-JP" altLang="ja-JP" dirty="0"/>
              <a:t>年～平成</a:t>
            </a:r>
            <a:r>
              <a:rPr lang="en-US" altLang="ja-JP" dirty="0"/>
              <a:t>29</a:t>
            </a:r>
            <a:r>
              <a:rPr lang="ja-JP" altLang="ja-JP" dirty="0"/>
              <a:t>年）</a:t>
            </a:r>
          </a:p>
          <a:p>
            <a:r>
              <a:rPr lang="en-US" altLang="ja-JP" dirty="0"/>
              <a:t>(1) </a:t>
            </a:r>
            <a:r>
              <a:rPr lang="ja-JP" altLang="ja-JP" dirty="0"/>
              <a:t>酸素欠乏症</a:t>
            </a:r>
          </a:p>
          <a:p>
            <a:r>
              <a:rPr lang="ja-JP" altLang="ja-JP" dirty="0"/>
              <a:t>過去</a:t>
            </a:r>
            <a:r>
              <a:rPr lang="en-US" altLang="ja-JP" dirty="0"/>
              <a:t>20</a:t>
            </a:r>
            <a:r>
              <a:rPr lang="ja-JP" altLang="ja-JP" dirty="0"/>
              <a:t>年間の業種別発生状況をみると、製造業が最も多く、次いで建設業であり、この２業種で全体の約７割を占めている。</a:t>
            </a:r>
            <a:r>
              <a:rPr lang="en-US" altLang="ja-JP" dirty="0"/>
              <a:t> </a:t>
            </a:r>
            <a:endParaRPr lang="ja-JP" altLang="ja-JP" dirty="0"/>
          </a:p>
          <a:p>
            <a:r>
              <a:rPr lang="en-US" altLang="ja-JP" dirty="0"/>
              <a:t>(2) </a:t>
            </a:r>
            <a:r>
              <a:rPr lang="ja-JP" altLang="ja-JP" dirty="0"/>
              <a:t>硫化水素中毒</a:t>
            </a:r>
          </a:p>
          <a:p>
            <a:r>
              <a:rPr lang="ja-JP" altLang="ja-JP" dirty="0"/>
              <a:t>過去</a:t>
            </a:r>
            <a:r>
              <a:rPr lang="en-US" altLang="ja-JP" dirty="0"/>
              <a:t>20</a:t>
            </a:r>
            <a:r>
              <a:rPr lang="ja-JP" altLang="ja-JP" dirty="0"/>
              <a:t>年間の業種別発生状況をみると、製造業、清掃業、建設業の順であり、この３業種で全体の約８割を占めている。また、上位２業種でも全体の約６割を占めている。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28</a:t>
            </a:fld>
            <a:endParaRPr kumimoji="1" lang="ja-JP" altLang="en-US"/>
          </a:p>
        </p:txBody>
      </p:sp>
    </p:spTree>
    <p:extLst>
      <p:ext uri="{BB962C8B-B14F-4D97-AF65-F5344CB8AC3E}">
        <p14:creationId xmlns:p14="http://schemas.microsoft.com/office/powerpoint/2010/main" val="1600552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spc="100"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29</a:t>
            </a:fld>
            <a:endParaRPr kumimoji="1" lang="ja-JP" altLang="en-US"/>
          </a:p>
        </p:txBody>
      </p:sp>
    </p:spTree>
    <p:extLst>
      <p:ext uri="{BB962C8B-B14F-4D97-AF65-F5344CB8AC3E}">
        <p14:creationId xmlns:p14="http://schemas.microsoft.com/office/powerpoint/2010/main" val="4100768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VDT</a:t>
            </a:r>
            <a:r>
              <a:rPr kumimoji="1" lang="ja-JP" altLang="en-US" dirty="0"/>
              <a:t>ガイドラインが、タブレット、スマートフォン等の携帯用情報機器の普及により、「情報機器作業による労働衛生管理のためのガイドライン」と改めました。</a:t>
            </a:r>
            <a:endParaRPr kumimoji="1" lang="en-US" altLang="ja-JP" dirty="0"/>
          </a:p>
          <a:p>
            <a:r>
              <a:rPr kumimoji="1" lang="ja-JP" altLang="en-US" dirty="0"/>
              <a:t>以前の</a:t>
            </a:r>
            <a:r>
              <a:rPr kumimoji="1" lang="en-US" altLang="ja-JP" dirty="0"/>
              <a:t>VDT</a:t>
            </a:r>
            <a:r>
              <a:rPr kumimoji="1" lang="ja-JP" altLang="en-US" dirty="0"/>
              <a:t>ガイドラインでは、</a:t>
            </a:r>
            <a:r>
              <a:rPr kumimoji="1" lang="en-US" altLang="ja-JP" dirty="0"/>
              <a:t>VDT</a:t>
            </a:r>
            <a:r>
              <a:rPr kumimoji="1" lang="ja-JP" altLang="en-US" dirty="0"/>
              <a:t>作業時間が</a:t>
            </a:r>
            <a:r>
              <a:rPr kumimoji="1" lang="en-US" altLang="ja-JP" dirty="0"/>
              <a:t>1</a:t>
            </a:r>
            <a:r>
              <a:rPr kumimoji="1" lang="ja-JP" altLang="en-US" dirty="0"/>
              <a:t>日</a:t>
            </a:r>
            <a:r>
              <a:rPr kumimoji="1" lang="en-US" altLang="ja-JP" dirty="0"/>
              <a:t>2</a:t>
            </a:r>
            <a:r>
              <a:rPr kumimoji="1" lang="ja-JP" altLang="en-US" dirty="0"/>
              <a:t>時間未満、２～４時間、４時間以上、</a:t>
            </a:r>
            <a:r>
              <a:rPr kumimoji="1" lang="en-US" altLang="ja-JP" dirty="0"/>
              <a:t>VDT</a:t>
            </a:r>
            <a:r>
              <a:rPr kumimoji="1" lang="ja-JP" altLang="en-US" dirty="0"/>
              <a:t>作業の種類が単純入力型、拘束型、対話型、技術型などで区分を</a:t>
            </a:r>
            <a:r>
              <a:rPr kumimoji="1" lang="en-US" altLang="ja-JP" dirty="0"/>
              <a:t>ABC</a:t>
            </a:r>
            <a:r>
              <a:rPr kumimoji="1" lang="ja-JP" altLang="en-US" dirty="0"/>
              <a:t>の３区分としていたものですが、新しいガイドラインでは、「作業時間または作業内容に</a:t>
            </a:r>
            <a:r>
              <a:rPr kumimoji="1" lang="ja-JP" altLang="en-US" b="1" u="sng" dirty="0"/>
              <a:t>相当程度拘束性がある</a:t>
            </a:r>
            <a:r>
              <a:rPr kumimoji="1" lang="ja-JP" altLang="en-US" dirty="0"/>
              <a:t>と考えられるもの」と「それ以外」の２区分としました。作業区分の定義および作業例はこの表のとおりですが、注意書きにもあります通り、</a:t>
            </a:r>
            <a:r>
              <a:rPr lang="ja-JP" altLang="ja-JP" dirty="0"/>
              <a:t>：「作業の例」に掲げる例はあくまで例示であり、実際に行われている（又は行う予定の）作業内容を踏まえ、「作業区分の定義」に基づき判断</a:t>
            </a:r>
            <a:r>
              <a:rPr lang="ja-JP" altLang="en-US" dirty="0"/>
              <a:t>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30</a:t>
            </a:fld>
            <a:endParaRPr kumimoji="1" lang="ja-JP" altLang="en-US"/>
          </a:p>
        </p:txBody>
      </p:sp>
    </p:spTree>
    <p:extLst>
      <p:ext uri="{BB962C8B-B14F-4D97-AF65-F5344CB8AC3E}">
        <p14:creationId xmlns:p14="http://schemas.microsoft.com/office/powerpoint/2010/main" val="338459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1100"/>
          </a:xfrm>
        </p:spPr>
      </p:sp>
      <p:sp>
        <p:nvSpPr>
          <p:cNvPr id="3" name="ノート プレースホルダー 2"/>
          <p:cNvSpPr>
            <a:spLocks noGrp="1"/>
          </p:cNvSpPr>
          <p:nvPr>
            <p:ph type="body" idx="1"/>
          </p:nvPr>
        </p:nvSpPr>
        <p:spPr/>
        <p:txBody>
          <a:bodyPr/>
          <a:lstStyle/>
          <a:p>
            <a:r>
              <a:rPr kumimoji="1" lang="ja-JP" altLang="en-US" dirty="0"/>
              <a:t>事故の型別ですが、毎年変わりなく、死亡災害は墜落転落災害がトップ、休業災害では平成</a:t>
            </a:r>
            <a:r>
              <a:rPr kumimoji="1" lang="en-US" altLang="ja-JP" dirty="0"/>
              <a:t>17</a:t>
            </a:r>
            <a:r>
              <a:rPr kumimoji="1" lang="ja-JP" altLang="en-US" dirty="0"/>
              <a:t>年から転倒災害がトップです。</a:t>
            </a:r>
          </a:p>
        </p:txBody>
      </p:sp>
      <p:sp>
        <p:nvSpPr>
          <p:cNvPr id="4" name="スライド番号プレースホルダー 3"/>
          <p:cNvSpPr>
            <a:spLocks noGrp="1"/>
          </p:cNvSpPr>
          <p:nvPr>
            <p:ph type="sldNum" sz="quarter" idx="10"/>
          </p:nvPr>
        </p:nvSpPr>
        <p:spPr/>
        <p:txBody>
          <a:bodyPr/>
          <a:lstStyle/>
          <a:p>
            <a:fld id="{79303138-3F82-4E56-B117-2E246FC0913D}" type="slidenum">
              <a:rPr kumimoji="1" lang="ja-JP" altLang="en-US" smtClean="0"/>
              <a:pPr/>
              <a:t>4</a:t>
            </a:fld>
            <a:endParaRPr kumimoji="1" lang="ja-JP" altLang="en-US"/>
          </a:p>
        </p:txBody>
      </p:sp>
    </p:spTree>
    <p:extLst>
      <p:ext uri="{BB962C8B-B14F-4D97-AF65-F5344CB8AC3E}">
        <p14:creationId xmlns:p14="http://schemas.microsoft.com/office/powerpoint/2010/main" val="1631122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旧</a:t>
            </a:r>
            <a:r>
              <a:rPr kumimoji="1" lang="en-US" altLang="ja-JP" dirty="0"/>
              <a:t>VDT</a:t>
            </a:r>
            <a:r>
              <a:rPr kumimoji="1" lang="ja-JP" altLang="en-US" dirty="0"/>
              <a:t>作業との比較です。</a:t>
            </a:r>
            <a:endParaRPr kumimoji="1" lang="en-US" altLang="ja-JP" dirty="0"/>
          </a:p>
          <a:p>
            <a:r>
              <a:rPr kumimoji="1" lang="ja-JP" altLang="en-US" dirty="0"/>
              <a:t>拘束性のある業務とそれ以外はひとつ前のスライドを参照ください。</a:t>
            </a:r>
            <a:endParaRPr kumimoji="1" lang="en-US" altLang="ja-JP" dirty="0"/>
          </a:p>
          <a:p>
            <a:r>
              <a:rPr kumimoji="1" lang="ja-JP" altLang="en-US" dirty="0"/>
              <a:t>なお、安全衛生教育ですが、</a:t>
            </a:r>
            <a:endParaRPr kumimoji="1" lang="en-US" altLang="ja-JP" dirty="0"/>
          </a:p>
          <a:p>
            <a:r>
              <a:rPr kumimoji="1" lang="ja-JP" altLang="en-US" dirty="0"/>
              <a:t>従事者には、</a:t>
            </a:r>
            <a:endParaRPr kumimoji="1" lang="en-US" altLang="ja-JP" dirty="0"/>
          </a:p>
          <a:p>
            <a:r>
              <a:rPr kumimoji="1" lang="ja-JP" altLang="en-US" dirty="0"/>
              <a:t>ガイドラインの概要</a:t>
            </a:r>
            <a:r>
              <a:rPr kumimoji="1" lang="en-US" altLang="ja-JP" dirty="0"/>
              <a:t>45</a:t>
            </a:r>
            <a:r>
              <a:rPr kumimoji="1" lang="ja-JP" altLang="en-US" dirty="0"/>
              <a:t>分、作業計画・方法、作業姿勢体操など作業管理と情報機器の書類・特徴・注意点、作業環境の影響などの作業環境管理で</a:t>
            </a:r>
            <a:r>
              <a:rPr kumimoji="1" lang="en-US" altLang="ja-JP" dirty="0"/>
              <a:t>1</a:t>
            </a:r>
            <a:r>
              <a:rPr kumimoji="1" lang="ja-JP" altLang="en-US" dirty="0"/>
              <a:t>時間</a:t>
            </a:r>
            <a:r>
              <a:rPr kumimoji="1" lang="en-US" altLang="ja-JP" dirty="0"/>
              <a:t>45</a:t>
            </a:r>
            <a:r>
              <a:rPr kumimoji="1" lang="ja-JP" altLang="en-US" dirty="0"/>
              <a:t>分、情報機器作業の健康への影響、メンタルヘルスなどの健康管理に</a:t>
            </a:r>
            <a:r>
              <a:rPr kumimoji="1" lang="en-US" altLang="ja-JP" dirty="0"/>
              <a:t>2</a:t>
            </a:r>
            <a:r>
              <a:rPr kumimoji="1" lang="ja-JP" altLang="en-US" dirty="0"/>
              <a:t>時間の計</a:t>
            </a:r>
            <a:r>
              <a:rPr kumimoji="1" lang="en-US" altLang="ja-JP" dirty="0"/>
              <a:t>3</a:t>
            </a:r>
            <a:r>
              <a:rPr kumimoji="1" lang="ja-JP" altLang="en-US" dirty="0"/>
              <a:t>時間</a:t>
            </a:r>
            <a:r>
              <a:rPr kumimoji="1" lang="en-US" altLang="ja-JP" dirty="0"/>
              <a:t>30</a:t>
            </a:r>
            <a:r>
              <a:rPr kumimoji="1" lang="ja-JP" altLang="en-US" dirty="0"/>
              <a:t>分。</a:t>
            </a:r>
            <a:endParaRPr kumimoji="1" lang="en-US" altLang="ja-JP" dirty="0"/>
          </a:p>
          <a:p>
            <a:r>
              <a:rPr kumimoji="1" lang="ja-JP" altLang="en-US" dirty="0"/>
              <a:t>管理者には、</a:t>
            </a:r>
            <a:endParaRPr kumimoji="1" lang="en-US" altLang="ja-JP" dirty="0"/>
          </a:p>
          <a:p>
            <a:pPr defTabSz="913120">
              <a:defRPr/>
            </a:pPr>
            <a:r>
              <a:rPr kumimoji="1" lang="ja-JP" altLang="en-US" dirty="0"/>
              <a:t>ガイドラインの概要</a:t>
            </a:r>
            <a:r>
              <a:rPr kumimoji="1" lang="en-US" altLang="ja-JP" dirty="0"/>
              <a:t>2</a:t>
            </a:r>
            <a:r>
              <a:rPr kumimoji="1" lang="ja-JP" altLang="en-US" dirty="0"/>
              <a:t>時間、作業計画・方法、作業姿勢体操など作業管理と情報機器の書類・特徴・注意点、作業環境の影響などの作業環境管理で</a:t>
            </a:r>
            <a:r>
              <a:rPr kumimoji="1" lang="en-US" altLang="ja-JP" dirty="0"/>
              <a:t>2</a:t>
            </a:r>
            <a:r>
              <a:rPr kumimoji="1" lang="ja-JP" altLang="en-US" dirty="0"/>
              <a:t>時間</a:t>
            </a:r>
            <a:r>
              <a:rPr kumimoji="1" lang="en-US" altLang="ja-JP" dirty="0"/>
              <a:t>30</a:t>
            </a:r>
            <a:r>
              <a:rPr kumimoji="1" lang="ja-JP" altLang="en-US" dirty="0"/>
              <a:t>分、情報機器作業の健康への影響、メンタルヘルスなどの健康管理に</a:t>
            </a:r>
            <a:r>
              <a:rPr kumimoji="1" lang="en-US" altLang="ja-JP" dirty="0"/>
              <a:t>2</a:t>
            </a:r>
            <a:r>
              <a:rPr kumimoji="1" lang="ja-JP" altLang="en-US" dirty="0"/>
              <a:t>時間</a:t>
            </a:r>
            <a:r>
              <a:rPr kumimoji="1" lang="en-US" altLang="ja-JP" dirty="0"/>
              <a:t>30</a:t>
            </a:r>
            <a:r>
              <a:rPr kumimoji="1" lang="ja-JP" altLang="en-US" dirty="0"/>
              <a:t>分の計</a:t>
            </a:r>
            <a:r>
              <a:rPr kumimoji="1" lang="en-US" altLang="ja-JP" dirty="0"/>
              <a:t>7</a:t>
            </a:r>
            <a:r>
              <a:rPr kumimoji="1" lang="ja-JP" altLang="en-US" dirty="0"/>
              <a:t>時間。</a:t>
            </a:r>
            <a:endParaRPr kumimoji="1" lang="en-US" altLang="ja-JP" dirty="0"/>
          </a:p>
          <a:p>
            <a:pPr defTabSz="913120">
              <a:defRPr/>
            </a:pPr>
            <a:r>
              <a:rPr kumimoji="1" lang="ja-JP" altLang="en-US" dirty="0"/>
              <a:t>講師は、情報機器作業教育インストラクター等情報機器作業に係る労働衛生管理に十分な知識、経験を有する者。（中災防、建災防で実施予定。すでに</a:t>
            </a:r>
            <a:r>
              <a:rPr kumimoji="1" lang="en-US" altLang="ja-JP" dirty="0"/>
              <a:t>VDT</a:t>
            </a:r>
            <a:r>
              <a:rPr kumimoji="1" lang="ja-JP" altLang="en-US" dirty="0"/>
              <a:t>指導員であれば</a:t>
            </a:r>
            <a:r>
              <a:rPr kumimoji="1" lang="en-US" altLang="ja-JP"/>
              <a:t>OK</a:t>
            </a:r>
            <a:r>
              <a:rPr kumimoji="1" lang="ja-JP" altLang="en-US"/>
              <a:t>）</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31</a:t>
            </a:fld>
            <a:endParaRPr kumimoji="1" lang="ja-JP" altLang="en-US"/>
          </a:p>
        </p:txBody>
      </p:sp>
    </p:spTree>
    <p:extLst>
      <p:ext uri="{BB962C8B-B14F-4D97-AF65-F5344CB8AC3E}">
        <p14:creationId xmlns:p14="http://schemas.microsoft.com/office/powerpoint/2010/main" val="1486808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今年の</a:t>
            </a:r>
            <a:r>
              <a:rPr kumimoji="1" lang="en-US" altLang="ja-JP" dirty="0"/>
              <a:t>4</a:t>
            </a:r>
            <a:r>
              <a:rPr kumimoji="1" lang="ja-JP" altLang="en-US" dirty="0"/>
              <a:t>月から働き方改革関連法の一つとして産業医、産業保健機能が強化されました。</a:t>
            </a:r>
            <a:endParaRPr kumimoji="1" lang="en-US" altLang="ja-JP" dirty="0"/>
          </a:p>
          <a:p>
            <a:r>
              <a:rPr kumimoji="1" lang="ja-JP" altLang="en-US" dirty="0"/>
              <a:t>黄色が、法改正で産業医、産業保健機能が強化された部分です。</a:t>
            </a:r>
            <a:endParaRPr kumimoji="1" lang="en-US" altLang="ja-JP" dirty="0"/>
          </a:p>
          <a:p>
            <a:r>
              <a:rPr kumimoji="1" lang="ja-JP" altLang="en-US" dirty="0"/>
              <a:t>特に過重労働の者への面接についてお話をします。</a:t>
            </a:r>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33</a:t>
            </a:fld>
            <a:endParaRPr kumimoji="1" lang="ja-JP" altLang="en-US"/>
          </a:p>
        </p:txBody>
      </p:sp>
    </p:spTree>
    <p:extLst>
      <p:ext uri="{BB962C8B-B14F-4D97-AF65-F5344CB8AC3E}">
        <p14:creationId xmlns:p14="http://schemas.microsoft.com/office/powerpoint/2010/main" val="3941774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面接指導においては、まずは、労働時間の把握からです。</a:t>
            </a:r>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34</a:t>
            </a:fld>
            <a:endParaRPr kumimoji="1" lang="ja-JP" altLang="en-US"/>
          </a:p>
        </p:txBody>
      </p:sp>
    </p:spTree>
    <p:extLst>
      <p:ext uri="{BB962C8B-B14F-4D97-AF65-F5344CB8AC3E}">
        <p14:creationId xmlns:p14="http://schemas.microsoft.com/office/powerpoint/2010/main" val="3081676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皆さん方にはあまり関係ないかもしれませんが、</a:t>
            </a:r>
            <a:endParaRPr kumimoji="1" lang="en-US" altLang="ja-JP" dirty="0"/>
          </a:p>
          <a:p>
            <a:r>
              <a:rPr kumimoji="1" lang="ja-JP" altLang="en-US" dirty="0"/>
              <a:t>昨年の１０月１日から、低圧電気の特別教育に電気自動車整備業務が新設されました。</a:t>
            </a:r>
            <a:endParaRPr kumimoji="1" lang="en-US" altLang="ja-JP" dirty="0"/>
          </a:p>
          <a:p>
            <a:r>
              <a:rPr kumimoji="1" lang="ja-JP" altLang="en-US" dirty="0"/>
              <a:t>そのため、現時点で低圧電気の特別教育を受講したとしても、対地電圧が</a:t>
            </a:r>
            <a:r>
              <a:rPr kumimoji="1" lang="en-US" altLang="ja-JP" dirty="0"/>
              <a:t>50</a:t>
            </a:r>
            <a:r>
              <a:rPr kumimoji="1" lang="ja-JP" altLang="en-US" dirty="0"/>
              <a:t>Ｖを超える電気自動車整備業務にはつけないこととなります。</a:t>
            </a:r>
            <a:endParaRPr kumimoji="1" lang="en-US" altLang="ja-JP" dirty="0"/>
          </a:p>
          <a:p>
            <a:r>
              <a:rPr kumimoji="1" lang="ja-JP" altLang="en-US" dirty="0"/>
              <a:t>電気自動車だけでなく、電動フォークリフトなども</a:t>
            </a:r>
            <a:r>
              <a:rPr kumimoji="1" lang="en-US" altLang="ja-JP" dirty="0"/>
              <a:t>50</a:t>
            </a:r>
            <a:r>
              <a:rPr kumimoji="1" lang="ja-JP" altLang="en-US" dirty="0"/>
              <a:t>Ｖを超えるバッテリーであれば整備業務に就くためには、電気自動車整備業務の特別教育の受講が必要です。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35</a:t>
            </a:fld>
            <a:endParaRPr kumimoji="1" lang="ja-JP" altLang="en-US"/>
          </a:p>
        </p:txBody>
      </p:sp>
    </p:spTree>
    <p:extLst>
      <p:ext uri="{BB962C8B-B14F-4D97-AF65-F5344CB8AC3E}">
        <p14:creationId xmlns:p14="http://schemas.microsoft.com/office/powerpoint/2010/main" val="964772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37</a:t>
            </a:fld>
            <a:endParaRPr kumimoji="1" lang="ja-JP" altLang="en-US"/>
          </a:p>
        </p:txBody>
      </p:sp>
    </p:spTree>
    <p:extLst>
      <p:ext uri="{BB962C8B-B14F-4D97-AF65-F5344CB8AC3E}">
        <p14:creationId xmlns:p14="http://schemas.microsoft.com/office/powerpoint/2010/main" val="768055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38</a:t>
            </a:fld>
            <a:endParaRPr kumimoji="1" lang="ja-JP" altLang="en-US"/>
          </a:p>
        </p:txBody>
      </p:sp>
    </p:spTree>
    <p:extLst>
      <p:ext uri="{BB962C8B-B14F-4D97-AF65-F5344CB8AC3E}">
        <p14:creationId xmlns:p14="http://schemas.microsoft.com/office/powerpoint/2010/main" val="3960055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2DFCD99-98FE-4AA0-BEEF-343E8F1FC69D}" type="slidenum">
              <a:rPr lang="ja-JP" altLang="en-US" smtClean="0"/>
              <a:pPr>
                <a:defRPr/>
              </a:pPr>
              <a:t>39</a:t>
            </a:fld>
            <a:endParaRPr lang="ja-JP" altLang="en-US"/>
          </a:p>
        </p:txBody>
      </p:sp>
    </p:spTree>
    <p:extLst>
      <p:ext uri="{BB962C8B-B14F-4D97-AF65-F5344CB8AC3E}">
        <p14:creationId xmlns:p14="http://schemas.microsoft.com/office/powerpoint/2010/main" val="3484114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 1"/>
          <p:cNvSpPr>
            <a:spLocks noGrp="1" noRot="1" noChangeAspect="1" noTextEdit="1"/>
          </p:cNvSpPr>
          <p:nvPr>
            <p:ph type="sldImg"/>
          </p:nvPr>
        </p:nvSpPr>
        <p:spPr>
          <a:xfrm>
            <a:off x="919163" y="744538"/>
            <a:ext cx="4960937" cy="3721100"/>
          </a:xfrm>
          <a:ln/>
        </p:spPr>
      </p:sp>
      <p:sp>
        <p:nvSpPr>
          <p:cNvPr id="102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
        <p:nvSpPr>
          <p:cNvPr id="102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1834" indent="-285321" eaLnBrk="0" hangingPunct="0">
              <a:spcBef>
                <a:spcPct val="30000"/>
              </a:spcBef>
              <a:defRPr kumimoji="1" sz="1200">
                <a:solidFill>
                  <a:schemeClr val="tx1"/>
                </a:solidFill>
                <a:latin typeface="Arial" charset="0"/>
                <a:ea typeface="ＭＳ Ｐ明朝" charset="-128"/>
              </a:defRPr>
            </a:lvl2pPr>
            <a:lvl3pPr marL="1141284" indent="-228257" eaLnBrk="0" hangingPunct="0">
              <a:spcBef>
                <a:spcPct val="30000"/>
              </a:spcBef>
              <a:defRPr kumimoji="1" sz="1200">
                <a:solidFill>
                  <a:schemeClr val="tx1"/>
                </a:solidFill>
                <a:latin typeface="Arial" charset="0"/>
                <a:ea typeface="ＭＳ Ｐ明朝" charset="-128"/>
              </a:defRPr>
            </a:lvl3pPr>
            <a:lvl4pPr marL="1597797" indent="-228257" eaLnBrk="0" hangingPunct="0">
              <a:spcBef>
                <a:spcPct val="30000"/>
              </a:spcBef>
              <a:defRPr kumimoji="1" sz="1200">
                <a:solidFill>
                  <a:schemeClr val="tx1"/>
                </a:solidFill>
                <a:latin typeface="Arial" charset="0"/>
                <a:ea typeface="ＭＳ Ｐ明朝" charset="-128"/>
              </a:defRPr>
            </a:lvl4pPr>
            <a:lvl5pPr marL="2054311" indent="-228257" eaLnBrk="0" hangingPunct="0">
              <a:spcBef>
                <a:spcPct val="30000"/>
              </a:spcBef>
              <a:defRPr kumimoji="1" sz="1200">
                <a:solidFill>
                  <a:schemeClr val="tx1"/>
                </a:solidFill>
                <a:latin typeface="Arial" charset="0"/>
                <a:ea typeface="ＭＳ Ｐ明朝" charset="-128"/>
              </a:defRPr>
            </a:lvl5pPr>
            <a:lvl6pPr marL="2510824" indent="-228257" eaLnBrk="0" fontAlgn="base" hangingPunct="0">
              <a:spcBef>
                <a:spcPct val="30000"/>
              </a:spcBef>
              <a:spcAft>
                <a:spcPct val="0"/>
              </a:spcAft>
              <a:defRPr kumimoji="1" sz="1200">
                <a:solidFill>
                  <a:schemeClr val="tx1"/>
                </a:solidFill>
                <a:latin typeface="Arial" charset="0"/>
                <a:ea typeface="ＭＳ Ｐ明朝" charset="-128"/>
              </a:defRPr>
            </a:lvl6pPr>
            <a:lvl7pPr marL="2967337" indent="-228257" eaLnBrk="0" fontAlgn="base" hangingPunct="0">
              <a:spcBef>
                <a:spcPct val="30000"/>
              </a:spcBef>
              <a:spcAft>
                <a:spcPct val="0"/>
              </a:spcAft>
              <a:defRPr kumimoji="1" sz="1200">
                <a:solidFill>
                  <a:schemeClr val="tx1"/>
                </a:solidFill>
                <a:latin typeface="Arial" charset="0"/>
                <a:ea typeface="ＭＳ Ｐ明朝" charset="-128"/>
              </a:defRPr>
            </a:lvl7pPr>
            <a:lvl8pPr marL="3423850" indent="-228257" eaLnBrk="0" fontAlgn="base" hangingPunct="0">
              <a:spcBef>
                <a:spcPct val="30000"/>
              </a:spcBef>
              <a:spcAft>
                <a:spcPct val="0"/>
              </a:spcAft>
              <a:defRPr kumimoji="1" sz="1200">
                <a:solidFill>
                  <a:schemeClr val="tx1"/>
                </a:solidFill>
                <a:latin typeface="Arial" charset="0"/>
                <a:ea typeface="ＭＳ Ｐ明朝" charset="-128"/>
              </a:defRPr>
            </a:lvl8pPr>
            <a:lvl9pPr marL="3880364" indent="-228257"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7F5555FA-56E0-405D-8E00-1AE53DC6330B}" type="slidenum">
              <a:rPr lang="ja-JP" altLang="en-US" smtClean="0">
                <a:ea typeface="ＭＳ Ｐゴシック" charset="-128"/>
              </a:rPr>
              <a:pPr eaLnBrk="1" hangingPunct="1">
                <a:spcBef>
                  <a:spcPct val="0"/>
                </a:spcBef>
              </a:pPr>
              <a:t>40</a:t>
            </a:fld>
            <a:endParaRPr lang="ja-JP" altLang="en-US">
              <a:ea typeface="ＭＳ Ｐゴシック" charset="-128"/>
            </a:endParaRPr>
          </a:p>
        </p:txBody>
      </p:sp>
    </p:spTree>
    <p:extLst>
      <p:ext uri="{BB962C8B-B14F-4D97-AF65-F5344CB8AC3E}">
        <p14:creationId xmlns:p14="http://schemas.microsoft.com/office/powerpoint/2010/main" val="2898497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42</a:t>
            </a:fld>
            <a:endParaRPr kumimoji="1" lang="ja-JP" altLang="en-US"/>
          </a:p>
        </p:txBody>
      </p:sp>
    </p:spTree>
    <p:extLst>
      <p:ext uri="{BB962C8B-B14F-4D97-AF65-F5344CB8AC3E}">
        <p14:creationId xmlns:p14="http://schemas.microsoft.com/office/powerpoint/2010/main" val="1570215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02DFCD99-98FE-4AA0-BEEF-343E8F1FC69D}" type="slidenum">
              <a:rPr lang="ja-JP" altLang="en-US" smtClean="0"/>
              <a:pPr>
                <a:defRPr/>
              </a:pPr>
              <a:t>43</a:t>
            </a:fld>
            <a:endParaRPr lang="ja-JP" altLang="en-US"/>
          </a:p>
        </p:txBody>
      </p:sp>
    </p:spTree>
    <p:extLst>
      <p:ext uri="{BB962C8B-B14F-4D97-AF65-F5344CB8AC3E}">
        <p14:creationId xmlns:p14="http://schemas.microsoft.com/office/powerpoint/2010/main" val="381691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新潟県の労働災害の推移です</a:t>
            </a:r>
            <a:endParaRPr kumimoji="1" lang="en-US" altLang="ja-JP" dirty="0"/>
          </a:p>
          <a:p>
            <a:r>
              <a:rPr kumimoji="1" lang="ja-JP" altLang="en-US" dirty="0"/>
              <a:t>死亡災害は平成</a:t>
            </a:r>
            <a:r>
              <a:rPr kumimoji="1" lang="en-US" altLang="ja-JP" dirty="0"/>
              <a:t>29</a:t>
            </a:r>
            <a:r>
              <a:rPr kumimoji="1" lang="ja-JP" altLang="en-US" dirty="0"/>
              <a:t>年が最小で、昨年増加、今年も</a:t>
            </a:r>
            <a:r>
              <a:rPr kumimoji="1" lang="en-US" altLang="ja-JP" dirty="0"/>
              <a:t>8</a:t>
            </a:r>
            <a:r>
              <a:rPr kumimoji="1" lang="ja-JP" altLang="en-US" dirty="0"/>
              <a:t>月末で昨年同期より</a:t>
            </a:r>
            <a:r>
              <a:rPr kumimoji="1" lang="en-US" altLang="ja-JP" dirty="0"/>
              <a:t>1</a:t>
            </a:r>
            <a:r>
              <a:rPr kumimoji="1" lang="ja-JP" altLang="en-US" dirty="0"/>
              <a:t>件増加です。</a:t>
            </a:r>
            <a:endParaRPr kumimoji="1" lang="en-US" altLang="ja-JP" dirty="0"/>
          </a:p>
          <a:p>
            <a:r>
              <a:rPr kumimoji="1" lang="ja-JP" altLang="en-US" dirty="0"/>
              <a:t>休業災害はここ</a:t>
            </a:r>
            <a:r>
              <a:rPr kumimoji="1" lang="en-US" altLang="ja-JP" dirty="0"/>
              <a:t>3</a:t>
            </a:r>
            <a:r>
              <a:rPr kumimoji="1" lang="ja-JP" altLang="en-US" dirty="0"/>
              <a:t>年連続の増加です。今年は昨年より</a:t>
            </a:r>
            <a:r>
              <a:rPr kumimoji="1" lang="en-US" altLang="ja-JP" dirty="0"/>
              <a:t>8</a:t>
            </a:r>
            <a:r>
              <a:rPr kumimoji="1" lang="ja-JP" altLang="en-US" dirty="0"/>
              <a:t>月末で</a:t>
            </a:r>
            <a:r>
              <a:rPr kumimoji="1" lang="en-US" altLang="ja-JP" dirty="0"/>
              <a:t>12</a:t>
            </a:r>
            <a:r>
              <a:rPr kumimoji="1" lang="ja-JP" altLang="en-US" dirty="0"/>
              <a:t>％減少しています。</a:t>
            </a:r>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5</a:t>
            </a:fld>
            <a:endParaRPr kumimoji="1" lang="ja-JP" altLang="en-US"/>
          </a:p>
        </p:txBody>
      </p:sp>
    </p:spTree>
    <p:extLst>
      <p:ext uri="{BB962C8B-B14F-4D97-AF65-F5344CB8AC3E}">
        <p14:creationId xmlns:p14="http://schemas.microsoft.com/office/powerpoint/2010/main" val="1510195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規則改正を予定</a:t>
            </a:r>
            <a:endParaRPr kumimoji="1" lang="en-US" altLang="ja-JP" dirty="0"/>
          </a:p>
          <a:p>
            <a:r>
              <a:rPr kumimoji="1" lang="ja-JP" altLang="en-US" dirty="0"/>
              <a:t>・全数届け出</a:t>
            </a:r>
            <a:endParaRPr kumimoji="1" lang="en-US" altLang="ja-JP" dirty="0"/>
          </a:p>
          <a:p>
            <a:r>
              <a:rPr kumimoji="1" lang="ja-JP" altLang="en-US" dirty="0"/>
              <a:t>・調査者の資格要件の義務付け</a:t>
            </a:r>
            <a:endParaRPr kumimoji="1" lang="en-US" altLang="ja-JP" dirty="0"/>
          </a:p>
          <a:p>
            <a:r>
              <a:rPr kumimoji="1" lang="ja-JP" altLang="en-US" dirty="0"/>
              <a:t>・調査方法の明確化</a:t>
            </a:r>
            <a:endParaRPr kumimoji="1" lang="en-US" altLang="ja-JP" dirty="0"/>
          </a:p>
          <a:p>
            <a:r>
              <a:rPr kumimoji="1" lang="ja-JP" altLang="en-US" dirty="0"/>
              <a:t>・調査結果の記録を現場保存</a:t>
            </a:r>
            <a:endParaRPr kumimoji="1" lang="en-US" altLang="ja-JP" dirty="0"/>
          </a:p>
          <a:p>
            <a:r>
              <a:rPr kumimoji="1" lang="ja-JP" altLang="en-US" dirty="0"/>
              <a:t>・違反を繰り返すなどの悪質業者の公表</a:t>
            </a:r>
          </a:p>
          <a:p>
            <a:endParaRPr lang="ja-JP" altLang="en-US" dirty="0"/>
          </a:p>
        </p:txBody>
      </p:sp>
      <p:sp>
        <p:nvSpPr>
          <p:cNvPr id="4" name="スライド番号プレースホルダー 3"/>
          <p:cNvSpPr>
            <a:spLocks noGrp="1"/>
          </p:cNvSpPr>
          <p:nvPr>
            <p:ph type="sldNum" sz="quarter" idx="10"/>
          </p:nvPr>
        </p:nvSpPr>
        <p:spPr/>
        <p:txBody>
          <a:bodyPr/>
          <a:lstStyle/>
          <a:p>
            <a:pPr>
              <a:defRPr/>
            </a:pPr>
            <a:fld id="{02DFCD99-98FE-4AA0-BEEF-343E8F1FC69D}" type="slidenum">
              <a:rPr lang="ja-JP" altLang="en-US" smtClean="0"/>
              <a:pPr>
                <a:defRPr/>
              </a:pPr>
              <a:t>44</a:t>
            </a:fld>
            <a:endParaRPr lang="ja-JP" altLang="en-US"/>
          </a:p>
        </p:txBody>
      </p:sp>
    </p:spTree>
    <p:extLst>
      <p:ext uri="{BB962C8B-B14F-4D97-AF65-F5344CB8AC3E}">
        <p14:creationId xmlns:p14="http://schemas.microsoft.com/office/powerpoint/2010/main" val="3755749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その他として、表彰制度等の紹介をさせていただきます。</a:t>
            </a:r>
            <a:endParaRPr kumimoji="1" lang="en-US" altLang="ja-JP" dirty="0"/>
          </a:p>
          <a:p>
            <a:r>
              <a:rPr kumimoji="1" lang="ja-JP" altLang="en-US" dirty="0"/>
              <a:t>安全衛生優良企業ですが、健康経営に取り組んでいる企業では是非とも自社が安全衛生優良企業の認定要件を満たしていないか確認してみてください。新潟では初となる可能性があります。</a:t>
            </a:r>
            <a:endParaRPr kumimoji="1" lang="en-US" altLang="ja-JP" dirty="0"/>
          </a:p>
          <a:p>
            <a:r>
              <a:rPr kumimoji="1" lang="ja-JP" altLang="en-US" dirty="0"/>
              <a:t>厚生労働省の</a:t>
            </a:r>
            <a:r>
              <a:rPr kumimoji="1" lang="en-US" altLang="ja-JP" dirty="0"/>
              <a:t>HP</a:t>
            </a:r>
            <a:r>
              <a:rPr kumimoji="1" lang="ja-JP" altLang="en-US" dirty="0"/>
              <a:t>で認定要件が出ていますので、健康で安全に働きやすい企業とのお墨付きともなりますのでよろしくお願いいたします。</a:t>
            </a:r>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45</a:t>
            </a:fld>
            <a:endParaRPr kumimoji="1" lang="ja-JP" altLang="en-US"/>
          </a:p>
        </p:txBody>
      </p:sp>
    </p:spTree>
    <p:extLst>
      <p:ext uri="{BB962C8B-B14F-4D97-AF65-F5344CB8AC3E}">
        <p14:creationId xmlns:p14="http://schemas.microsoft.com/office/powerpoint/2010/main" val="3330101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安全衛生優良企業いがいでは、女性活躍のえるぼし、子育てサポートの</a:t>
            </a:r>
            <a:r>
              <a:rPr kumimoji="1" lang="ja-JP" altLang="en-US" dirty="0" err="1"/>
              <a:t>くるみん</a:t>
            </a:r>
            <a:r>
              <a:rPr kumimoji="1" lang="ja-JP" altLang="en-US" dirty="0"/>
              <a:t>、若者活躍のユースエールなどもあります。</a:t>
            </a:r>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46</a:t>
            </a:fld>
            <a:endParaRPr kumimoji="1" lang="ja-JP" altLang="en-US"/>
          </a:p>
        </p:txBody>
      </p:sp>
    </p:spTree>
    <p:extLst>
      <p:ext uri="{BB962C8B-B14F-4D97-AF65-F5344CB8AC3E}">
        <p14:creationId xmlns:p14="http://schemas.microsoft.com/office/powerpoint/2010/main" val="3348100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1100"/>
          </a:xfrm>
        </p:spPr>
      </p:sp>
      <p:sp>
        <p:nvSpPr>
          <p:cNvPr id="3" name="ノート プレースホルダー 2"/>
          <p:cNvSpPr>
            <a:spLocks noGrp="1"/>
          </p:cNvSpPr>
          <p:nvPr>
            <p:ph type="body" idx="1"/>
          </p:nvPr>
        </p:nvSpPr>
        <p:spPr/>
        <p:txBody>
          <a:bodyPr/>
          <a:lstStyle/>
          <a:p>
            <a:r>
              <a:rPr kumimoji="1" lang="ja-JP" altLang="en-US" dirty="0"/>
              <a:t>また、厚生労働省では、毎年、見える化コンクールなども実施しています。今年の応募は</a:t>
            </a:r>
            <a:r>
              <a:rPr kumimoji="1" lang="en-US" altLang="ja-JP" dirty="0"/>
              <a:t>9</a:t>
            </a:r>
            <a:r>
              <a:rPr kumimoji="1" lang="ja-JP" altLang="en-US" dirty="0"/>
              <a:t>月</a:t>
            </a:r>
            <a:r>
              <a:rPr kumimoji="1" lang="en-US" altLang="ja-JP" dirty="0"/>
              <a:t>30</a:t>
            </a:r>
            <a:r>
              <a:rPr kumimoji="1" lang="ja-JP" altLang="en-US" dirty="0"/>
              <a:t>日までです。</a:t>
            </a:r>
            <a:endParaRPr kumimoji="1" lang="en-US" altLang="ja-JP" dirty="0"/>
          </a:p>
          <a:p>
            <a:r>
              <a:rPr kumimoji="1" lang="ja-JP" altLang="en-US" dirty="0"/>
              <a:t>７つの類型とは、</a:t>
            </a:r>
            <a:endParaRPr kumimoji="1" lang="en-US" altLang="ja-JP" dirty="0"/>
          </a:p>
          <a:p>
            <a:r>
              <a:rPr kumimoji="1" lang="ja-JP" altLang="en-US" b="1" dirty="0"/>
              <a:t>危険有害性の「見える化」</a:t>
            </a:r>
            <a:r>
              <a:rPr kumimoji="1" lang="ja-JP" altLang="en-US" dirty="0"/>
              <a:t>と</a:t>
            </a:r>
            <a:r>
              <a:rPr kumimoji="1" lang="ja-JP" altLang="en-US" b="1" dirty="0"/>
              <a:t>安全衛生情報の「見える化」</a:t>
            </a:r>
            <a:r>
              <a:rPr kumimoji="1" lang="ja-JP" altLang="en-US" dirty="0"/>
              <a:t>は、知識や経験によって、わかっているものだが、十分にはわかっていないものをわかりやすくしている取組。</a:t>
            </a:r>
            <a:endParaRPr kumimoji="1" lang="en-US" altLang="ja-JP" dirty="0"/>
          </a:p>
          <a:p>
            <a:r>
              <a:rPr kumimoji="1" lang="ja-JP" altLang="en-US" b="1" dirty="0"/>
              <a:t>見えない安全衛生事象の「見える化」</a:t>
            </a:r>
            <a:r>
              <a:rPr kumimoji="1" lang="ja-JP" altLang="en-US" dirty="0"/>
              <a:t>は、知識や経験としてほとんどわかっていないもの、気づいていないもの、一部の人にしか理解されていない安全衛生に係る暗黙知等をわかりやすくしている取組。</a:t>
            </a:r>
            <a:endParaRPr kumimoji="1" lang="en-US" altLang="ja-JP" dirty="0"/>
          </a:p>
          <a:p>
            <a:r>
              <a:rPr kumimoji="1" lang="ja-JP" altLang="en-US" b="1" dirty="0"/>
              <a:t>安全衛生活動への参加の「見える化」</a:t>
            </a:r>
            <a:r>
              <a:rPr kumimoji="1" lang="ja-JP" altLang="en-US" dirty="0"/>
              <a:t>は、安全衛生活動への職員等の参加、声かけ等によって、個人の安全衛生活動への参加の明確化を図り、参加意識を醸成する取組。</a:t>
            </a:r>
            <a:endParaRPr kumimoji="1" lang="en-US" altLang="ja-JP" dirty="0"/>
          </a:p>
          <a:p>
            <a:pPr defTabSz="913120">
              <a:defRPr/>
            </a:pPr>
            <a:endParaRPr kumimoji="1" lang="en-US" altLang="ja-JP" dirty="0"/>
          </a:p>
          <a:p>
            <a:pPr defTabSz="913120">
              <a:defRPr/>
            </a:pPr>
            <a:r>
              <a:rPr kumimoji="1" lang="ja-JP" altLang="en-US" dirty="0"/>
              <a:t>こう分類してみると、「見える」安全活動は、今に始まったものではなく、安全活動の進展は、「見える化」に努め、工夫してきた歴史ではないかと思う。</a:t>
            </a:r>
            <a:endParaRPr kumimoji="1" lang="en-US" altLang="ja-JP" dirty="0"/>
          </a:p>
          <a:p>
            <a:pPr defTabSz="913120">
              <a:defRPr/>
            </a:pPr>
            <a:r>
              <a:rPr kumimoji="1" lang="ja-JP" altLang="en-US" dirty="0"/>
              <a:t>そういった観点から、安全活動を考えてみると、今取り組んでいる安全活動をさらによい活動にするためには、改めて「見える化」ということを意識することがよいのではないか。</a:t>
            </a:r>
          </a:p>
          <a:p>
            <a:endParaRPr kumimoji="1" lang="ja-JP" altLang="en-US" dirty="0"/>
          </a:p>
        </p:txBody>
      </p:sp>
      <p:sp>
        <p:nvSpPr>
          <p:cNvPr id="4" name="スライド番号プレースホルダー 3"/>
          <p:cNvSpPr>
            <a:spLocks noGrp="1"/>
          </p:cNvSpPr>
          <p:nvPr>
            <p:ph type="sldNum" sz="quarter" idx="10"/>
          </p:nvPr>
        </p:nvSpPr>
        <p:spPr/>
        <p:txBody>
          <a:bodyPr/>
          <a:lstStyle/>
          <a:p>
            <a:fld id="{79303138-3F82-4E56-B117-2E246FC0913D}" type="slidenum">
              <a:rPr kumimoji="1" lang="ja-JP" altLang="en-US" smtClean="0"/>
              <a:pPr/>
              <a:t>47</a:t>
            </a:fld>
            <a:endParaRPr kumimoji="1" lang="ja-JP" altLang="en-US"/>
          </a:p>
        </p:txBody>
      </p:sp>
    </p:spTree>
    <p:extLst>
      <p:ext uri="{BB962C8B-B14F-4D97-AF65-F5344CB8AC3E}">
        <p14:creationId xmlns:p14="http://schemas.microsoft.com/office/powerpoint/2010/main" val="2568067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1100"/>
          </a:xfrm>
        </p:spPr>
      </p:sp>
      <p:sp>
        <p:nvSpPr>
          <p:cNvPr id="3" name="ノート プレースホルダー 2"/>
          <p:cNvSpPr>
            <a:spLocks noGrp="1"/>
          </p:cNvSpPr>
          <p:nvPr>
            <p:ph type="body" idx="1"/>
          </p:nvPr>
        </p:nvSpPr>
        <p:spPr/>
        <p:txBody>
          <a:bodyPr/>
          <a:lstStyle/>
          <a:p>
            <a:r>
              <a:rPr lang="ja-JP" altLang="en-US" sz="1400" b="1" spc="100" dirty="0"/>
              <a:t>最後にこれからも健康で無災害であることをお願いして話を終わります。</a:t>
            </a:r>
            <a:endParaRPr lang="en-US" altLang="ja-JP" sz="1400" b="1" spc="100" dirty="0"/>
          </a:p>
          <a:p>
            <a:r>
              <a:rPr lang="ja-JP" altLang="en-US" sz="1400" b="1" spc="100" dirty="0"/>
              <a:t>ご静聴ありがとうございました。</a:t>
            </a:r>
          </a:p>
        </p:txBody>
      </p:sp>
      <p:sp>
        <p:nvSpPr>
          <p:cNvPr id="4" name="スライド番号プレースホルダー 3"/>
          <p:cNvSpPr>
            <a:spLocks noGrp="1"/>
          </p:cNvSpPr>
          <p:nvPr>
            <p:ph type="sldNum" sz="quarter" idx="10"/>
          </p:nvPr>
        </p:nvSpPr>
        <p:spPr/>
        <p:txBody>
          <a:bodyPr/>
          <a:lstStyle/>
          <a:p>
            <a:fld id="{4C0632C7-19D1-4233-938F-0D4BEEA98787}"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62853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kumimoji="1" lang="en-US" altLang="ja-JP" dirty="0"/>
              <a:t>12</a:t>
            </a:r>
            <a:r>
              <a:rPr kumimoji="1" lang="ja-JP" altLang="en-US" dirty="0"/>
              <a:t>月末時点の死亡災害事例です。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6</a:t>
            </a:fld>
            <a:endParaRPr kumimoji="1" lang="ja-JP" altLang="en-US"/>
          </a:p>
        </p:txBody>
      </p:sp>
    </p:spTree>
    <p:extLst>
      <p:ext uri="{BB962C8B-B14F-4D97-AF65-F5344CB8AC3E}">
        <p14:creationId xmlns:p14="http://schemas.microsoft.com/office/powerpoint/2010/main" val="303413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林業で</a:t>
            </a:r>
            <a:r>
              <a:rPr kumimoji="1" lang="en-US" altLang="ja-JP" dirty="0"/>
              <a:t>3</a:t>
            </a:r>
            <a:r>
              <a:rPr kumimoji="1" lang="ja-JP" altLang="en-US" dirty="0"/>
              <a:t>年ぶりに死亡災害が発生しています。特に</a:t>
            </a:r>
            <a:r>
              <a:rPr kumimoji="1" lang="en-US" altLang="ja-JP" dirty="0"/>
              <a:t>7</a:t>
            </a:r>
            <a:r>
              <a:rPr kumimoji="1" lang="ja-JP" altLang="en-US" dirty="0"/>
              <a:t>月、で</a:t>
            </a:r>
            <a:r>
              <a:rPr kumimoji="1" lang="en-US" altLang="ja-JP" dirty="0"/>
              <a:t>3</a:t>
            </a:r>
            <a:r>
              <a:rPr kumimoji="1" lang="ja-JP" altLang="en-US" dirty="0"/>
              <a:t>件です。</a:t>
            </a:r>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7</a:t>
            </a:fld>
            <a:endParaRPr kumimoji="1" lang="ja-JP" altLang="en-US"/>
          </a:p>
        </p:txBody>
      </p:sp>
    </p:spTree>
    <p:extLst>
      <p:ext uri="{BB962C8B-B14F-4D97-AF65-F5344CB8AC3E}">
        <p14:creationId xmlns:p14="http://schemas.microsoft.com/office/powerpoint/2010/main" val="679163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1100"/>
          </a:xfrm>
        </p:spPr>
      </p:sp>
      <p:sp>
        <p:nvSpPr>
          <p:cNvPr id="3" name="ノート プレースホルダー 2"/>
          <p:cNvSpPr>
            <a:spLocks noGrp="1"/>
          </p:cNvSpPr>
          <p:nvPr>
            <p:ph type="body" idx="1"/>
          </p:nvPr>
        </p:nvSpPr>
        <p:spPr/>
        <p:txBody>
          <a:bodyPr/>
          <a:lstStyle/>
          <a:p>
            <a:r>
              <a:rPr kumimoji="1" lang="ja-JP" altLang="en-US" b="1" dirty="0"/>
              <a:t>県内でも今年の７月には警備業で、</a:t>
            </a:r>
            <a:r>
              <a:rPr kumimoji="1" lang="en-US" altLang="ja-JP" b="1" dirty="0"/>
              <a:t>8</a:t>
            </a:r>
            <a:r>
              <a:rPr kumimoji="1" lang="ja-JP" altLang="en-US" b="1" dirty="0"/>
              <a:t>月には建設業で死亡事故も発生しています。県内の熱中症による死亡災害は</a:t>
            </a:r>
            <a:r>
              <a:rPr kumimoji="1" lang="en-US" altLang="ja-JP" b="1" dirty="0"/>
              <a:t>9</a:t>
            </a:r>
            <a:r>
              <a:rPr kumimoji="1" lang="ja-JP" altLang="en-US" b="1" dirty="0"/>
              <a:t>年ぶりです。</a:t>
            </a:r>
            <a:endParaRPr kumimoji="1" lang="en-US" altLang="ja-JP" b="1" dirty="0"/>
          </a:p>
          <a:p>
            <a:r>
              <a:rPr kumimoji="1" lang="ja-JP" altLang="en-US" b="1" dirty="0"/>
              <a:t>業種別では、建設業でおおむね半分が建設業、製造業、運輸交通業、警備業などです。</a:t>
            </a:r>
            <a:endParaRPr kumimoji="1" lang="en-US" altLang="ja-JP" b="1" dirty="0"/>
          </a:p>
          <a:p>
            <a:pPr defTabSz="913120">
              <a:defRPr/>
            </a:pPr>
            <a:r>
              <a:rPr lang="ja-JP" altLang="en-US" b="1" dirty="0"/>
              <a:t>また、全国では、昨年、近年最高の</a:t>
            </a:r>
            <a:r>
              <a:rPr lang="en-US" altLang="ja-JP" b="1" dirty="0"/>
              <a:t>1,128</a:t>
            </a:r>
            <a:r>
              <a:rPr lang="ja-JP" altLang="en-US" b="1" dirty="0"/>
              <a:t>件、死亡</a:t>
            </a:r>
            <a:r>
              <a:rPr lang="en-US" altLang="ja-JP" b="1" dirty="0"/>
              <a:t>29</a:t>
            </a:r>
            <a:r>
              <a:rPr lang="ja-JP" altLang="en-US" b="1" dirty="0"/>
              <a:t>件でしたが、今年はさらに増えそうです。</a:t>
            </a:r>
            <a:endParaRPr lang="en-US" altLang="ja-JP" b="1" dirty="0"/>
          </a:p>
          <a:p>
            <a:endParaRPr lang="ja-JP" altLang="ja-JP" dirty="0"/>
          </a:p>
          <a:p>
            <a:endParaRPr kumimoji="1" lang="ja-JP" altLang="en-US" b="1" dirty="0"/>
          </a:p>
        </p:txBody>
      </p:sp>
      <p:sp>
        <p:nvSpPr>
          <p:cNvPr id="4" name="スライド番号プレースホルダー 3"/>
          <p:cNvSpPr>
            <a:spLocks noGrp="1"/>
          </p:cNvSpPr>
          <p:nvPr>
            <p:ph type="sldNum" sz="quarter" idx="10"/>
          </p:nvPr>
        </p:nvSpPr>
        <p:spPr/>
        <p:txBody>
          <a:bodyPr/>
          <a:lstStyle/>
          <a:p>
            <a:fld id="{4C0632C7-19D1-4233-938F-0D4BEEA98787}"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254979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来年も冬季無災害運動を</a:t>
            </a:r>
            <a:r>
              <a:rPr kumimoji="1" lang="en-US" altLang="ja-JP" dirty="0"/>
              <a:t>12</a:t>
            </a:r>
            <a:r>
              <a:rPr kumimoji="1" lang="ja-JP" altLang="en-US" dirty="0"/>
              <a:t>月</a:t>
            </a:r>
            <a:r>
              <a:rPr kumimoji="1" lang="en-US" altLang="ja-JP" dirty="0"/>
              <a:t>1</a:t>
            </a:r>
            <a:r>
              <a:rPr kumimoji="1" lang="ja-JP" altLang="en-US" dirty="0"/>
              <a:t>日から</a:t>
            </a:r>
            <a:r>
              <a:rPr kumimoji="1" lang="en-US" altLang="ja-JP" dirty="0"/>
              <a:t>2</a:t>
            </a:r>
            <a:r>
              <a:rPr kumimoji="1" lang="ja-JP" altLang="en-US" dirty="0"/>
              <a:t>月</a:t>
            </a:r>
            <a:r>
              <a:rPr kumimoji="1" lang="en-US" altLang="ja-JP" dirty="0"/>
              <a:t>29</a:t>
            </a:r>
            <a:r>
              <a:rPr kumimoji="1" lang="ja-JP" altLang="en-US" dirty="0"/>
              <a:t>日までの間</a:t>
            </a:r>
            <a:r>
              <a:rPr kumimoji="1" lang="ja-JP" altLang="en-US"/>
              <a:t>行います。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4897DA1-5842-4B8D-A636-CBA4F2FC4EC8}" type="slidenum">
              <a:rPr kumimoji="1" lang="ja-JP" altLang="en-US" smtClean="0"/>
              <a:t>9</a:t>
            </a:fld>
            <a:endParaRPr kumimoji="1" lang="ja-JP" altLang="en-US"/>
          </a:p>
        </p:txBody>
      </p:sp>
    </p:spTree>
    <p:extLst>
      <p:ext uri="{BB962C8B-B14F-4D97-AF65-F5344CB8AC3E}">
        <p14:creationId xmlns:p14="http://schemas.microsoft.com/office/powerpoint/2010/main" val="91535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0632C7-19D1-4233-938F-0D4BEEA98787}" type="slidenum">
              <a:rPr kumimoji="1" lang="ja-JP" altLang="en-US" smtClean="0"/>
              <a:t>10</a:t>
            </a:fld>
            <a:endParaRPr kumimoji="1" lang="ja-JP" altLang="en-US"/>
          </a:p>
        </p:txBody>
      </p:sp>
    </p:spTree>
    <p:extLst>
      <p:ext uri="{BB962C8B-B14F-4D97-AF65-F5344CB8AC3E}">
        <p14:creationId xmlns:p14="http://schemas.microsoft.com/office/powerpoint/2010/main" val="309354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70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124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115397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3"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193118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3" y="-1588"/>
            <a:ext cx="8007350" cy="1366838"/>
          </a:xfrm>
        </p:spPr>
        <p:txBody>
          <a:bodyPr/>
          <a:lstStyle/>
          <a:p>
            <a:r>
              <a:rPr lang="ja-JP" altLang="en-US"/>
              <a:t>マスタ タイトルの書式設定</a:t>
            </a:r>
          </a:p>
        </p:txBody>
      </p:sp>
      <p:sp>
        <p:nvSpPr>
          <p:cNvPr id="3" name="表プレースホルダ 2"/>
          <p:cNvSpPr>
            <a:spLocks noGrp="1"/>
          </p:cNvSpPr>
          <p:nvPr>
            <p:ph type="tbl" idx="1"/>
          </p:nvPr>
        </p:nvSpPr>
        <p:spPr>
          <a:xfrm>
            <a:off x="609600" y="1600208"/>
            <a:ext cx="7916863" cy="4411663"/>
          </a:xfrm>
        </p:spPr>
        <p:txBody>
          <a:bodyPr rtlCol="0">
            <a:normAutofit/>
          </a:bodyPr>
          <a:lstStyle/>
          <a:p>
            <a:pPr lvl="0"/>
            <a:endParaRPr lang="ja-JP" altLang="en-US" noProof="0"/>
          </a:p>
        </p:txBody>
      </p:sp>
      <p:sp>
        <p:nvSpPr>
          <p:cNvPr id="4" name="Rectangle 7"/>
          <p:cNvSpPr>
            <a:spLocks noGrp="1" noChangeArrowheads="1"/>
          </p:cNvSpPr>
          <p:nvPr>
            <p:ph type="dt" idx="10"/>
          </p:nvPr>
        </p:nvSpPr>
        <p:spPr/>
        <p:txBody>
          <a:bodyPr/>
          <a:lstStyle>
            <a:lvl1pPr>
              <a:defRPr>
                <a:latin typeface="+mn-lt"/>
              </a:defRPr>
            </a:lvl1pPr>
          </a:lstStyle>
          <a:p>
            <a:pPr>
              <a:defRPr/>
            </a:pPr>
            <a:endParaRPr lang="en-GB" altLang="ja-JP"/>
          </a:p>
        </p:txBody>
      </p:sp>
      <p:sp>
        <p:nvSpPr>
          <p:cNvPr id="5" name="Rectangle 8"/>
          <p:cNvSpPr>
            <a:spLocks noGrp="1" noChangeArrowheads="1"/>
          </p:cNvSpPr>
          <p:nvPr>
            <p:ph type="ftr" idx="11"/>
          </p:nvPr>
        </p:nvSpPr>
        <p:spPr/>
        <p:txBody>
          <a:bodyPr/>
          <a:lstStyle>
            <a:lvl1pPr>
              <a:defRPr>
                <a:latin typeface="+mn-lt"/>
              </a:defRPr>
            </a:lvl1pPr>
          </a:lstStyle>
          <a:p>
            <a:pPr>
              <a:defRPr/>
            </a:pPr>
            <a:endParaRPr lang="en-GB" altLang="ja-JP"/>
          </a:p>
        </p:txBody>
      </p:sp>
      <p:sp>
        <p:nvSpPr>
          <p:cNvPr id="6" name="Rectangle 9"/>
          <p:cNvSpPr>
            <a:spLocks noGrp="1" noChangeArrowheads="1"/>
          </p:cNvSpPr>
          <p:nvPr>
            <p:ph type="sldNum" idx="12"/>
          </p:nvPr>
        </p:nvSpPr>
        <p:spPr/>
        <p:txBody>
          <a:bodyPr/>
          <a:lstStyle>
            <a:lvl1pPr>
              <a:defRPr>
                <a:solidFill>
                  <a:srgbClr val="8CADAE">
                    <a:shade val="75000"/>
                  </a:srgbClr>
                </a:solidFill>
                <a:latin typeface="+mn-lt"/>
              </a:defRPr>
            </a:lvl1pPr>
          </a:lstStyle>
          <a:p>
            <a:pPr>
              <a:defRPr/>
            </a:pPr>
            <a:fld id="{FD46E13C-7B21-46F1-8543-67D5F24E37F9}" type="slidenum">
              <a:rPr lang="ja-JP" altLang="en-GB"/>
              <a:pPr>
                <a:defRPr/>
              </a:pPr>
              <a:t>‹#›</a:t>
            </a:fld>
            <a:endParaRPr lang="en-GB" altLang="ja-JP"/>
          </a:p>
        </p:txBody>
      </p:sp>
    </p:spTree>
    <p:extLst>
      <p:ext uri="{BB962C8B-B14F-4D97-AF65-F5344CB8AC3E}">
        <p14:creationId xmlns:p14="http://schemas.microsoft.com/office/powerpoint/2010/main" val="1769686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709"/>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74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2514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7177"/>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4"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772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4"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9430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1903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9305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888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3294258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3" y="273050"/>
            <a:ext cx="300831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63"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3" y="1435102"/>
            <a:ext cx="300831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8400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08677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0917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3" y="27464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715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717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65262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4"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218556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10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10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4925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44808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172999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3640333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326520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3" y="63566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1" y="63566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6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1B50C-6DEB-47DA-9584-BBC7E3332156}" type="slidenum">
              <a:rPr kumimoji="1" lang="ja-JP" altLang="en-US" smtClean="0"/>
              <a:t>‹#›</a:t>
            </a:fld>
            <a:endParaRPr kumimoji="1" lang="ja-JP" altLang="en-US"/>
          </a:p>
        </p:txBody>
      </p:sp>
    </p:spTree>
    <p:extLst>
      <p:ext uri="{BB962C8B-B14F-4D97-AF65-F5344CB8AC3E}">
        <p14:creationId xmlns:p14="http://schemas.microsoft.com/office/powerpoint/2010/main" val="258348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3" y="635663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1" y="635663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6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ECEAD-8A0A-4209-80EF-BE06681171F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86635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115619" y="2631629"/>
            <a:ext cx="7128792" cy="1065747"/>
          </a:xfrm>
        </p:spPr>
        <p:txBody>
          <a:bodyPr>
            <a:noAutofit/>
          </a:bodyPr>
          <a:lstStyle/>
          <a:p>
            <a:pPr algn="l"/>
            <a:r>
              <a:rPr lang="ja-JP" altLang="en-US" sz="3692" dirty="0"/>
              <a:t>安全衛生行政の動向について</a:t>
            </a:r>
          </a:p>
        </p:txBody>
      </p:sp>
      <p:sp>
        <p:nvSpPr>
          <p:cNvPr id="5" name="サブタイトル 4"/>
          <p:cNvSpPr>
            <a:spLocks noGrp="1"/>
          </p:cNvSpPr>
          <p:nvPr>
            <p:ph type="subTitle" idx="1"/>
          </p:nvPr>
        </p:nvSpPr>
        <p:spPr>
          <a:xfrm>
            <a:off x="1447961" y="5821882"/>
            <a:ext cx="6312848" cy="435496"/>
          </a:xfrm>
        </p:spPr>
        <p:txBody>
          <a:bodyPr>
            <a:normAutofit/>
          </a:bodyPr>
          <a:lstStyle/>
          <a:p>
            <a:r>
              <a:rPr lang="ja-JP" altLang="en-US" sz="2215" dirty="0"/>
              <a:t>新潟労働局労働基準部健康安全課</a:t>
            </a:r>
          </a:p>
        </p:txBody>
      </p:sp>
      <p:sp>
        <p:nvSpPr>
          <p:cNvPr id="6" name="テキスト ボックス 5"/>
          <p:cNvSpPr txBox="1"/>
          <p:nvPr/>
        </p:nvSpPr>
        <p:spPr>
          <a:xfrm>
            <a:off x="1846775" y="4541291"/>
            <a:ext cx="6513954" cy="433196"/>
          </a:xfrm>
          <a:prstGeom prst="rect">
            <a:avLst/>
          </a:prstGeom>
          <a:noFill/>
          <a:ln cap="flat">
            <a:noFill/>
          </a:ln>
        </p:spPr>
        <p:txBody>
          <a:bodyPr wrap="square" rtlCol="0">
            <a:spAutoFit/>
          </a:bodyPr>
          <a:lstStyle/>
          <a:p>
            <a:pPr algn="ctr"/>
            <a:r>
              <a:rPr lang="ja-JP" altLang="en-US" sz="2215" dirty="0">
                <a:solidFill>
                  <a:prstClr val="black"/>
                </a:solidFill>
              </a:rPr>
              <a:t>令和２年３月１３日</a:t>
            </a:r>
          </a:p>
        </p:txBody>
      </p:sp>
      <p:sp>
        <p:nvSpPr>
          <p:cNvPr id="3" name="テキスト ボックス 2"/>
          <p:cNvSpPr txBox="1"/>
          <p:nvPr/>
        </p:nvSpPr>
        <p:spPr>
          <a:xfrm>
            <a:off x="144798" y="569313"/>
            <a:ext cx="4427202" cy="603883"/>
          </a:xfrm>
          <a:prstGeom prst="rect">
            <a:avLst/>
          </a:prstGeom>
          <a:noFill/>
        </p:spPr>
        <p:txBody>
          <a:bodyPr wrap="square" rtlCol="0">
            <a:spAutoFit/>
          </a:bodyPr>
          <a:lstStyle/>
          <a:p>
            <a:r>
              <a:rPr lang="ja-JP" altLang="en-US" sz="1662" b="1" dirty="0">
                <a:solidFill>
                  <a:prstClr val="black"/>
                </a:solidFill>
              </a:rPr>
              <a:t>　　令和元年度　総括安全衛生管理者研修会　</a:t>
            </a:r>
            <a:endParaRPr lang="en-US" altLang="ja-JP" sz="1662" b="1" dirty="0">
              <a:solidFill>
                <a:prstClr val="black"/>
              </a:solidFill>
            </a:endParaRPr>
          </a:p>
          <a:p>
            <a:r>
              <a:rPr lang="ja-JP" altLang="en-US" sz="1662" b="1" dirty="0">
                <a:solidFill>
                  <a:prstClr val="black"/>
                </a:solidFill>
              </a:rPr>
              <a:t>　　　　　　　　　　　　　　　　　　　　　　　</a:t>
            </a:r>
            <a:endParaRPr lang="en-US" altLang="ja-JP" sz="1662" b="1" dirty="0">
              <a:solidFill>
                <a:prstClr val="black"/>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7" y="1169056"/>
            <a:ext cx="1677975" cy="104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スライド番号プレースホルダー 6"/>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1</a:t>
            </a:fld>
            <a:endParaRPr lang="ja-JP" altLang="en-US" dirty="0">
              <a:solidFill>
                <a:prstClr val="black">
                  <a:tint val="75000"/>
                </a:prstClr>
              </a:solidFill>
            </a:endParaRPr>
          </a:p>
        </p:txBody>
      </p:sp>
      <p:pic>
        <p:nvPicPr>
          <p:cNvPr id="9" name="Picture 2" descr="http://sagyo.mhlw.go.jp/sites/m5g/5/1．広報業務のマニュアル/03シンボルマークの使用/03　画像データ・名刺フォーマットなど/ロゴマーク（省名いり）.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147" y="5068422"/>
            <a:ext cx="2160240" cy="70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3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10</a:t>
            </a:fld>
            <a:endParaRPr kumimoji="1" lang="ja-JP"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1" y="371430"/>
            <a:ext cx="8958949" cy="598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491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idx="12"/>
          </p:nvPr>
        </p:nvSpPr>
        <p:spPr/>
        <p:txBody>
          <a:bodyPr/>
          <a:lstStyle/>
          <a:p>
            <a:pPr>
              <a:defRPr/>
            </a:pPr>
            <a:fld id="{FD46E13C-7B21-46F1-8543-67D5F24E37F9}" type="slidenum">
              <a:rPr lang="ja-JP" altLang="en-GB" smtClean="0"/>
              <a:pPr>
                <a:defRPr/>
              </a:pPr>
              <a:t>11</a:t>
            </a:fld>
            <a:endParaRPr lang="en-GB" altLang="ja-JP"/>
          </a:p>
        </p:txBody>
      </p:sp>
      <p:pic>
        <p:nvPicPr>
          <p:cNvPr id="2" name="図 1"/>
          <p:cNvPicPr>
            <a:picLocks noChangeAspect="1"/>
          </p:cNvPicPr>
          <p:nvPr/>
        </p:nvPicPr>
        <p:blipFill>
          <a:blip r:embed="rId3"/>
          <a:stretch>
            <a:fillRect/>
          </a:stretch>
        </p:blipFill>
        <p:spPr>
          <a:xfrm>
            <a:off x="716803" y="504368"/>
            <a:ext cx="7710395" cy="5272179"/>
          </a:xfrm>
          <a:prstGeom prst="rect">
            <a:avLst/>
          </a:prstGeom>
        </p:spPr>
      </p:pic>
    </p:spTree>
    <p:extLst>
      <p:ext uri="{BB962C8B-B14F-4D97-AF65-F5344CB8AC3E}">
        <p14:creationId xmlns:p14="http://schemas.microsoft.com/office/powerpoint/2010/main" val="373977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687335F1-4DF3-4096-98B2-41DEB48F27E7}" type="slidenum">
              <a:rPr lang="ja-JP" altLang="en-GB" smtClean="0"/>
              <a:pPr>
                <a:defRPr/>
              </a:pPr>
              <a:t>12</a:t>
            </a:fld>
            <a:endParaRPr lang="en-GB" altLang="ja-JP"/>
          </a:p>
        </p:txBody>
      </p:sp>
      <p:pic>
        <p:nvPicPr>
          <p:cNvPr id="3" name="図 2"/>
          <p:cNvPicPr>
            <a:picLocks noChangeAspect="1"/>
          </p:cNvPicPr>
          <p:nvPr/>
        </p:nvPicPr>
        <p:blipFill>
          <a:blip r:embed="rId3"/>
          <a:stretch>
            <a:fillRect/>
          </a:stretch>
        </p:blipFill>
        <p:spPr>
          <a:xfrm>
            <a:off x="650334" y="346771"/>
            <a:ext cx="8319620" cy="2922572"/>
          </a:xfrm>
          <a:prstGeom prst="rect">
            <a:avLst/>
          </a:prstGeom>
        </p:spPr>
      </p:pic>
      <p:pic>
        <p:nvPicPr>
          <p:cNvPr id="4" name="図 3"/>
          <p:cNvPicPr>
            <a:picLocks noChangeAspect="1"/>
          </p:cNvPicPr>
          <p:nvPr/>
        </p:nvPicPr>
        <p:blipFill>
          <a:blip r:embed="rId4"/>
          <a:stretch>
            <a:fillRect/>
          </a:stretch>
        </p:blipFill>
        <p:spPr>
          <a:xfrm>
            <a:off x="441416" y="3163125"/>
            <a:ext cx="8528538" cy="3431106"/>
          </a:xfrm>
          <a:prstGeom prst="rect">
            <a:avLst/>
          </a:prstGeom>
        </p:spPr>
      </p:pic>
    </p:spTree>
    <p:extLst>
      <p:ext uri="{BB962C8B-B14F-4D97-AF65-F5344CB8AC3E}">
        <p14:creationId xmlns:p14="http://schemas.microsoft.com/office/powerpoint/2010/main" val="10544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idx="12"/>
          </p:nvPr>
        </p:nvSpPr>
        <p:spPr/>
        <p:txBody>
          <a:bodyPr/>
          <a:lstStyle/>
          <a:p>
            <a:pPr>
              <a:defRPr/>
            </a:pPr>
            <a:fld id="{FD46E13C-7B21-46F1-8543-67D5F24E37F9}" type="slidenum">
              <a:rPr lang="ja-JP" altLang="en-GB" smtClean="0"/>
              <a:pPr>
                <a:defRPr/>
              </a:pPr>
              <a:t>13</a:t>
            </a:fld>
            <a:endParaRPr lang="en-GB" altLang="ja-JP"/>
          </a:p>
        </p:txBody>
      </p:sp>
      <p:pic>
        <p:nvPicPr>
          <p:cNvPr id="2" name="図 1"/>
          <p:cNvPicPr>
            <a:picLocks noChangeAspect="1"/>
          </p:cNvPicPr>
          <p:nvPr/>
        </p:nvPicPr>
        <p:blipFill>
          <a:blip r:embed="rId3"/>
          <a:stretch>
            <a:fillRect/>
          </a:stretch>
        </p:blipFill>
        <p:spPr>
          <a:xfrm>
            <a:off x="1213339" y="1081454"/>
            <a:ext cx="6717323" cy="4695092"/>
          </a:xfrm>
          <a:prstGeom prst="rect">
            <a:avLst/>
          </a:prstGeom>
        </p:spPr>
      </p:pic>
    </p:spTree>
    <p:extLst>
      <p:ext uri="{BB962C8B-B14F-4D97-AF65-F5344CB8AC3E}">
        <p14:creationId xmlns:p14="http://schemas.microsoft.com/office/powerpoint/2010/main" val="283315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14</a:t>
            </a:fld>
            <a:endParaRPr kumimoji="1" lang="ja-JP" altLang="en-US"/>
          </a:p>
        </p:txBody>
      </p:sp>
      <p:pic>
        <p:nvPicPr>
          <p:cNvPr id="3" name="図 2"/>
          <p:cNvPicPr>
            <a:picLocks noChangeAspect="1"/>
          </p:cNvPicPr>
          <p:nvPr/>
        </p:nvPicPr>
        <p:blipFill>
          <a:blip r:embed="rId3"/>
          <a:stretch>
            <a:fillRect/>
          </a:stretch>
        </p:blipFill>
        <p:spPr>
          <a:xfrm>
            <a:off x="928687" y="881062"/>
            <a:ext cx="7286625" cy="5095875"/>
          </a:xfrm>
          <a:prstGeom prst="rect">
            <a:avLst/>
          </a:prstGeom>
        </p:spPr>
      </p:pic>
    </p:spTree>
    <p:extLst>
      <p:ext uri="{BB962C8B-B14F-4D97-AF65-F5344CB8AC3E}">
        <p14:creationId xmlns:p14="http://schemas.microsoft.com/office/powerpoint/2010/main" val="392361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b="5880"/>
          <a:stretch/>
        </p:blipFill>
        <p:spPr>
          <a:xfrm>
            <a:off x="457201" y="1156514"/>
            <a:ext cx="3814103" cy="4731837"/>
          </a:xfrm>
          <a:prstGeom prst="rect">
            <a:avLst/>
          </a:prstGeom>
        </p:spPr>
      </p:pic>
      <p:pic>
        <p:nvPicPr>
          <p:cNvPr id="7" name="図 6"/>
          <p:cNvPicPr>
            <a:picLocks noChangeAspect="1"/>
          </p:cNvPicPr>
          <p:nvPr/>
        </p:nvPicPr>
        <p:blipFill rotWithShape="1">
          <a:blip r:embed="rId4"/>
          <a:srcRect b="6504"/>
          <a:stretch/>
        </p:blipFill>
        <p:spPr>
          <a:xfrm>
            <a:off x="4479119" y="1197782"/>
            <a:ext cx="3982915" cy="4690569"/>
          </a:xfrm>
          <a:prstGeom prst="rect">
            <a:avLst/>
          </a:prstGeom>
        </p:spPr>
      </p:pic>
      <p:sp>
        <p:nvSpPr>
          <p:cNvPr id="11" name="テキスト ボックス 10"/>
          <p:cNvSpPr txBox="1"/>
          <p:nvPr/>
        </p:nvSpPr>
        <p:spPr>
          <a:xfrm>
            <a:off x="465861" y="6216382"/>
            <a:ext cx="4785762" cy="262829"/>
          </a:xfrm>
          <a:prstGeom prst="rect">
            <a:avLst/>
          </a:prstGeom>
          <a:noFill/>
        </p:spPr>
        <p:txBody>
          <a:bodyPr wrap="square" rtlCol="0">
            <a:spAutoFit/>
          </a:bodyPr>
          <a:lstStyle/>
          <a:p>
            <a:r>
              <a:rPr lang="ja-JP" altLang="en-US" sz="1108" dirty="0">
                <a:latin typeface="Meiryo UI" panose="020B0604030504040204" pitchFamily="50" charset="-128"/>
                <a:ea typeface="Meiryo UI" panose="020B0604030504040204" pitchFamily="50" charset="-128"/>
              </a:rPr>
              <a:t>平成</a:t>
            </a:r>
            <a:r>
              <a:rPr lang="en-US" altLang="ja-JP" sz="1108" dirty="0">
                <a:latin typeface="Meiryo UI" panose="020B0604030504040204" pitchFamily="50" charset="-128"/>
                <a:ea typeface="Meiryo UI" panose="020B0604030504040204" pitchFamily="50" charset="-128"/>
              </a:rPr>
              <a:t>29</a:t>
            </a:r>
            <a:r>
              <a:rPr lang="ja-JP" altLang="en-US" sz="1108" dirty="0">
                <a:latin typeface="Meiryo UI" panose="020B0604030504040204" pitchFamily="50" charset="-128"/>
                <a:ea typeface="Meiryo UI" panose="020B0604030504040204" pitchFamily="50" charset="-128"/>
              </a:rPr>
              <a:t>年度体力・運動調査結果（スポーツ庁）より</a:t>
            </a:r>
          </a:p>
        </p:txBody>
      </p:sp>
      <p:sp>
        <p:nvSpPr>
          <p:cNvPr id="12" name="タイトル 3"/>
          <p:cNvSpPr txBox="1">
            <a:spLocks/>
          </p:cNvSpPr>
          <p:nvPr/>
        </p:nvSpPr>
        <p:spPr>
          <a:xfrm>
            <a:off x="0" y="263769"/>
            <a:ext cx="9144000" cy="432000"/>
          </a:xfrm>
          <a:prstGeom prst="rect">
            <a:avLst/>
          </a:prstGeom>
        </p:spPr>
        <p:style>
          <a:lnRef idx="1">
            <a:schemeClr val="accent1"/>
          </a:lnRef>
          <a:fillRef idx="3">
            <a:schemeClr val="accent1"/>
          </a:fillRef>
          <a:effectRef idx="2">
            <a:schemeClr val="accent1"/>
          </a:effectRef>
          <a:fontRef idx="minor">
            <a:schemeClr val="lt1"/>
          </a:fontRef>
        </p:style>
        <p:txBody>
          <a:bodyPr vert="horz" lIns="84406" tIns="42203" rIns="84406" bIns="42203" rtlCol="0" anchor="ctr">
            <a:norm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17">
              <a:lnSpc>
                <a:spcPct val="90000"/>
              </a:lnSpc>
            </a:pPr>
            <a:r>
              <a:rPr lang="ja-JP" altLang="en-US" sz="1846" b="1" dirty="0">
                <a:latin typeface="メイリオ" panose="020B0604030504040204" pitchFamily="50" charset="-128"/>
                <a:ea typeface="メイリオ" panose="020B0604030504040204" pitchFamily="50" charset="-128"/>
              </a:rPr>
              <a:t>高齢者の身体機能について</a:t>
            </a:r>
          </a:p>
        </p:txBody>
      </p:sp>
      <p:sp>
        <p:nvSpPr>
          <p:cNvPr id="2" name="テキスト ボックス 1"/>
          <p:cNvSpPr txBox="1"/>
          <p:nvPr/>
        </p:nvSpPr>
        <p:spPr>
          <a:xfrm>
            <a:off x="716802" y="844002"/>
            <a:ext cx="1854857" cy="319639"/>
          </a:xfrm>
          <a:prstGeom prst="rect">
            <a:avLst/>
          </a:prstGeom>
          <a:noFill/>
        </p:spPr>
        <p:txBody>
          <a:bodyPr wrap="square" rtlCol="0">
            <a:spAutoFit/>
          </a:bodyPr>
          <a:lstStyle/>
          <a:p>
            <a:r>
              <a:rPr lang="ja-JP" altLang="en-US" sz="1477" dirty="0">
                <a:latin typeface="Meiryo UI" panose="020B0604030504040204" pitchFamily="50" charset="-128"/>
                <a:ea typeface="Meiryo UI" panose="020B0604030504040204" pitchFamily="50" charset="-128"/>
              </a:rPr>
              <a:t>握力の年次推移</a:t>
            </a:r>
          </a:p>
        </p:txBody>
      </p:sp>
      <p:sp>
        <p:nvSpPr>
          <p:cNvPr id="8" name="テキスト ボックス 7"/>
          <p:cNvSpPr txBox="1"/>
          <p:nvPr/>
        </p:nvSpPr>
        <p:spPr>
          <a:xfrm>
            <a:off x="4844149" y="844002"/>
            <a:ext cx="2586015" cy="319639"/>
          </a:xfrm>
          <a:prstGeom prst="rect">
            <a:avLst/>
          </a:prstGeom>
          <a:noFill/>
        </p:spPr>
        <p:txBody>
          <a:bodyPr wrap="square" rtlCol="0">
            <a:spAutoFit/>
          </a:bodyPr>
          <a:lstStyle/>
          <a:p>
            <a:r>
              <a:rPr lang="ja-JP" altLang="en-US" sz="1477" dirty="0">
                <a:latin typeface="Meiryo UI" panose="020B0604030504040204" pitchFamily="50" charset="-128"/>
                <a:ea typeface="Meiryo UI" panose="020B0604030504040204" pitchFamily="50" charset="-128"/>
              </a:rPr>
              <a:t>開眼片足立ちの年次推移</a:t>
            </a:r>
          </a:p>
        </p:txBody>
      </p:sp>
    </p:spTree>
    <p:extLst>
      <p:ext uri="{BB962C8B-B14F-4D97-AF65-F5344CB8AC3E}">
        <p14:creationId xmlns:p14="http://schemas.microsoft.com/office/powerpoint/2010/main" val="39204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3"/>
          <p:cNvSpPr txBox="1">
            <a:spLocks/>
          </p:cNvSpPr>
          <p:nvPr/>
        </p:nvSpPr>
        <p:spPr>
          <a:xfrm>
            <a:off x="0" y="263769"/>
            <a:ext cx="9144000" cy="432000"/>
          </a:xfrm>
          <a:prstGeom prst="rect">
            <a:avLst/>
          </a:prstGeom>
        </p:spPr>
        <p:style>
          <a:lnRef idx="1">
            <a:schemeClr val="accent1"/>
          </a:lnRef>
          <a:fillRef idx="3">
            <a:schemeClr val="accent1"/>
          </a:fillRef>
          <a:effectRef idx="2">
            <a:schemeClr val="accent1"/>
          </a:effectRef>
          <a:fontRef idx="minor">
            <a:schemeClr val="lt1"/>
          </a:fontRef>
        </p:style>
        <p:txBody>
          <a:bodyPr vert="horz" lIns="84406" tIns="42203" rIns="84406" bIns="42203" rtlCol="0" anchor="ctr">
            <a:norm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17">
              <a:lnSpc>
                <a:spcPct val="90000"/>
              </a:lnSpc>
            </a:pPr>
            <a:r>
              <a:rPr lang="ja-JP" altLang="en-US" sz="1846" b="1" dirty="0">
                <a:latin typeface="メイリオ" panose="020B0604030504040204" pitchFamily="50" charset="-128"/>
                <a:ea typeface="メイリオ" panose="020B0604030504040204" pitchFamily="50" charset="-128"/>
              </a:rPr>
              <a:t>高齢者の身体機能について</a:t>
            </a:r>
          </a:p>
        </p:txBody>
      </p:sp>
      <p:sp>
        <p:nvSpPr>
          <p:cNvPr id="13" name="テキスト ボックス 12"/>
          <p:cNvSpPr txBox="1"/>
          <p:nvPr/>
        </p:nvSpPr>
        <p:spPr>
          <a:xfrm>
            <a:off x="185051" y="855791"/>
            <a:ext cx="7245113" cy="348109"/>
          </a:xfrm>
          <a:prstGeom prst="rect">
            <a:avLst/>
          </a:prstGeom>
          <a:noFill/>
        </p:spPr>
        <p:txBody>
          <a:bodyPr wrap="square" rtlCol="0">
            <a:spAutoFit/>
          </a:bodyPr>
          <a:lstStyle/>
          <a:p>
            <a:r>
              <a:rPr lang="ja-JP" altLang="en-US" sz="1662" b="1" dirty="0">
                <a:latin typeface="Meiryo UI" panose="020B0604030504040204" pitchFamily="50" charset="-128"/>
                <a:ea typeface="Meiryo UI" panose="020B0604030504040204" pitchFamily="50" charset="-128"/>
              </a:rPr>
              <a:t>２　壮年者と比較すると明らかな身体機能の衰えが認められる</a:t>
            </a:r>
          </a:p>
        </p:txBody>
      </p:sp>
      <p:sp>
        <p:nvSpPr>
          <p:cNvPr id="14" name="コンテンツ プレースホルダー 4"/>
          <p:cNvSpPr>
            <a:spLocks noGrp="1"/>
          </p:cNvSpPr>
          <p:nvPr>
            <p:ph idx="1"/>
          </p:nvPr>
        </p:nvSpPr>
        <p:spPr>
          <a:xfrm>
            <a:off x="185051" y="1196712"/>
            <a:ext cx="8758553" cy="383538"/>
          </a:xfrm>
        </p:spPr>
        <p:txBody>
          <a:bodyPr>
            <a:normAutofit/>
          </a:bodyPr>
          <a:lstStyle/>
          <a:p>
            <a:r>
              <a:rPr lang="ja-JP" altLang="en-US" sz="1477" dirty="0">
                <a:latin typeface="Meiryo UI" panose="020B0604030504040204" pitchFamily="50" charset="-128"/>
                <a:ea typeface="Meiryo UI" panose="020B0604030504040204" pitchFamily="50" charset="-128"/>
              </a:rPr>
              <a:t>昔に比べて現在の高齢者が若返っているとはいえ、壮年者と比べて、身体機能の低下する事実は変わらない。</a:t>
            </a:r>
            <a:endParaRPr lang="en-US" altLang="ja-JP" sz="1477" dirty="0">
              <a:latin typeface="Meiryo UI" panose="020B0604030504040204" pitchFamily="50" charset="-128"/>
              <a:ea typeface="Meiryo UI" panose="020B0604030504040204" pitchFamily="50" charset="-128"/>
            </a:endParaRPr>
          </a:p>
        </p:txBody>
      </p:sp>
      <p:sp>
        <p:nvSpPr>
          <p:cNvPr id="4" name="正方形/長方形 3"/>
          <p:cNvSpPr/>
          <p:nvPr/>
        </p:nvSpPr>
        <p:spPr>
          <a:xfrm>
            <a:off x="1011594" y="6068272"/>
            <a:ext cx="6848663" cy="234360"/>
          </a:xfrm>
          <a:prstGeom prst="rect">
            <a:avLst/>
          </a:prstGeom>
        </p:spPr>
        <p:txBody>
          <a:bodyPr wrap="square">
            <a:spAutoFit/>
          </a:bodyPr>
          <a:lstStyle/>
          <a:p>
            <a:r>
              <a:rPr lang="ja-JP" altLang="en-US" sz="923" dirty="0">
                <a:latin typeface="Meiryo UI" panose="020B0604030504040204" pitchFamily="50" charset="-128"/>
                <a:ea typeface="Meiryo UI" panose="020B0604030504040204" pitchFamily="50" charset="-128"/>
              </a:rPr>
              <a:t>平成</a:t>
            </a:r>
            <a:r>
              <a:rPr lang="en-US" altLang="ja-JP" sz="923" dirty="0">
                <a:latin typeface="Meiryo UI" panose="020B0604030504040204" pitchFamily="50" charset="-128"/>
                <a:ea typeface="Meiryo UI" panose="020B0604030504040204" pitchFamily="50" charset="-128"/>
              </a:rPr>
              <a:t>12</a:t>
            </a:r>
            <a:r>
              <a:rPr lang="ja-JP" altLang="en-US" sz="923" dirty="0">
                <a:latin typeface="Meiryo UI" panose="020B0604030504040204" pitchFamily="50" charset="-128"/>
                <a:ea typeface="Meiryo UI" panose="020B0604030504040204" pitchFamily="50" charset="-128"/>
              </a:rPr>
              <a:t>～</a:t>
            </a:r>
            <a:r>
              <a:rPr lang="en-US" altLang="ja-JP" sz="923" dirty="0">
                <a:latin typeface="Meiryo UI" panose="020B0604030504040204" pitchFamily="50" charset="-128"/>
                <a:ea typeface="Meiryo UI" panose="020B0604030504040204" pitchFamily="50" charset="-128"/>
              </a:rPr>
              <a:t>13</a:t>
            </a:r>
            <a:r>
              <a:rPr lang="ja-JP" altLang="en-US" sz="923" dirty="0">
                <a:latin typeface="Meiryo UI" panose="020B0604030504040204" pitchFamily="50" charset="-128"/>
                <a:ea typeface="Meiryo UI" panose="020B0604030504040204" pitchFamily="50" charset="-128"/>
              </a:rPr>
              <a:t>年度高齢者対応基盤研究開発高齢者向け生産現場設計ガイドライン（社団法人 人間生活工学研究センター）より抜粋</a:t>
            </a:r>
          </a:p>
        </p:txBody>
      </p:sp>
      <p:pic>
        <p:nvPicPr>
          <p:cNvPr id="5" name="図 4"/>
          <p:cNvPicPr>
            <a:picLocks noChangeAspect="1"/>
          </p:cNvPicPr>
          <p:nvPr/>
        </p:nvPicPr>
        <p:blipFill>
          <a:blip r:embed="rId3"/>
          <a:stretch>
            <a:fillRect/>
          </a:stretch>
        </p:blipFill>
        <p:spPr>
          <a:xfrm>
            <a:off x="1043608" y="1544821"/>
            <a:ext cx="6912768" cy="4260443"/>
          </a:xfrm>
          <a:prstGeom prst="rect">
            <a:avLst/>
          </a:prstGeom>
        </p:spPr>
      </p:pic>
      <p:sp>
        <p:nvSpPr>
          <p:cNvPr id="17" name="テキスト ボックス 16"/>
          <p:cNvSpPr txBox="1"/>
          <p:nvPr/>
        </p:nvSpPr>
        <p:spPr>
          <a:xfrm>
            <a:off x="-739711" y="4758378"/>
            <a:ext cx="335894" cy="99386"/>
          </a:xfrm>
          <a:prstGeom prst="rect">
            <a:avLst/>
          </a:prstGeom>
          <a:solidFill>
            <a:schemeClr val="bg1"/>
          </a:solidFill>
        </p:spPr>
        <p:txBody>
          <a:bodyPr wrap="square" lIns="0" tIns="0" rIns="0" bIns="0" rtlCol="0">
            <a:spAutoFit/>
          </a:bodyPr>
          <a:lstStyle/>
          <a:p>
            <a:r>
              <a:rPr lang="en-US" altLang="ja-JP" sz="646" dirty="0">
                <a:solidFill>
                  <a:srgbClr val="009900"/>
                </a:solidFill>
                <a:latin typeface="+mn-ea"/>
              </a:rPr>
              <a:t>―</a:t>
            </a:r>
            <a:r>
              <a:rPr lang="ja-JP" altLang="en-US" sz="646" dirty="0">
                <a:solidFill>
                  <a:srgbClr val="009900"/>
                </a:solidFill>
                <a:latin typeface="+mn-ea"/>
              </a:rPr>
              <a:t>●</a:t>
            </a:r>
            <a:r>
              <a:rPr lang="en-US" altLang="ja-JP" sz="646" dirty="0">
                <a:solidFill>
                  <a:srgbClr val="009900"/>
                </a:solidFill>
                <a:latin typeface="+mn-ea"/>
              </a:rPr>
              <a:t>―</a:t>
            </a:r>
            <a:endParaRPr lang="ja-JP" altLang="en-US" sz="646" dirty="0">
              <a:solidFill>
                <a:srgbClr val="009900"/>
              </a:solidFill>
              <a:latin typeface="+mn-ea"/>
            </a:endParaRPr>
          </a:p>
        </p:txBody>
      </p:sp>
      <p:sp>
        <p:nvSpPr>
          <p:cNvPr id="18" name="テキスト ボックス 17"/>
          <p:cNvSpPr txBox="1"/>
          <p:nvPr/>
        </p:nvSpPr>
        <p:spPr>
          <a:xfrm>
            <a:off x="-769355" y="5070890"/>
            <a:ext cx="365538" cy="99386"/>
          </a:xfrm>
          <a:prstGeom prst="rect">
            <a:avLst/>
          </a:prstGeom>
          <a:solidFill>
            <a:schemeClr val="bg1"/>
          </a:solidFill>
        </p:spPr>
        <p:txBody>
          <a:bodyPr wrap="square" lIns="0" tIns="0" rIns="0" bIns="0" rtlCol="0">
            <a:spAutoFit/>
          </a:bodyPr>
          <a:lstStyle/>
          <a:p>
            <a:r>
              <a:rPr lang="en-US" altLang="ja-JP" sz="646" dirty="0">
                <a:solidFill>
                  <a:srgbClr val="FF00FF"/>
                </a:solidFill>
                <a:latin typeface="+mn-ea"/>
              </a:rPr>
              <a:t>―</a:t>
            </a:r>
            <a:r>
              <a:rPr lang="ja-JP" altLang="en-US" sz="646" dirty="0">
                <a:solidFill>
                  <a:srgbClr val="FF00FF"/>
                </a:solidFill>
                <a:latin typeface="+mn-ea"/>
              </a:rPr>
              <a:t>●</a:t>
            </a:r>
            <a:r>
              <a:rPr lang="en-US" altLang="ja-JP" sz="646" dirty="0">
                <a:solidFill>
                  <a:srgbClr val="FF00FF"/>
                </a:solidFill>
                <a:latin typeface="+mn-ea"/>
              </a:rPr>
              <a:t>―</a:t>
            </a:r>
            <a:endParaRPr lang="ja-JP" altLang="en-US" sz="646" dirty="0">
              <a:solidFill>
                <a:srgbClr val="FF00FF"/>
              </a:solidFill>
              <a:latin typeface="+mn-ea"/>
            </a:endParaRPr>
          </a:p>
        </p:txBody>
      </p:sp>
      <p:sp>
        <p:nvSpPr>
          <p:cNvPr id="19" name="テキスト ボックス 18"/>
          <p:cNvSpPr txBox="1"/>
          <p:nvPr/>
        </p:nvSpPr>
        <p:spPr>
          <a:xfrm>
            <a:off x="-769355" y="5383401"/>
            <a:ext cx="365538" cy="99386"/>
          </a:xfrm>
          <a:prstGeom prst="rect">
            <a:avLst/>
          </a:prstGeom>
          <a:solidFill>
            <a:schemeClr val="bg1"/>
          </a:solidFill>
        </p:spPr>
        <p:txBody>
          <a:bodyPr wrap="square" lIns="0" tIns="0" rIns="0" bIns="0" rtlCol="0">
            <a:spAutoFit/>
          </a:bodyPr>
          <a:lstStyle/>
          <a:p>
            <a:r>
              <a:rPr lang="en-US" altLang="ja-JP" sz="646" dirty="0">
                <a:solidFill>
                  <a:srgbClr val="003399"/>
                </a:solidFill>
                <a:latin typeface="+mn-ea"/>
              </a:rPr>
              <a:t>―</a:t>
            </a:r>
            <a:r>
              <a:rPr lang="ja-JP" altLang="en-US" sz="646" dirty="0">
                <a:solidFill>
                  <a:srgbClr val="003399"/>
                </a:solidFill>
                <a:latin typeface="+mn-ea"/>
              </a:rPr>
              <a:t>■</a:t>
            </a:r>
            <a:r>
              <a:rPr lang="en-US" altLang="ja-JP" sz="646" dirty="0">
                <a:solidFill>
                  <a:srgbClr val="003399"/>
                </a:solidFill>
                <a:latin typeface="+mn-ea"/>
              </a:rPr>
              <a:t>―</a:t>
            </a:r>
            <a:endParaRPr lang="ja-JP" altLang="en-US" sz="646" dirty="0">
              <a:solidFill>
                <a:srgbClr val="003399"/>
              </a:solidFill>
              <a:latin typeface="+mn-ea"/>
            </a:endParaRPr>
          </a:p>
        </p:txBody>
      </p:sp>
      <p:sp>
        <p:nvSpPr>
          <p:cNvPr id="20" name="テキスト ボックス 19"/>
          <p:cNvSpPr txBox="1"/>
          <p:nvPr/>
        </p:nvSpPr>
        <p:spPr>
          <a:xfrm>
            <a:off x="185051" y="5691922"/>
            <a:ext cx="8501748" cy="433324"/>
          </a:xfrm>
          <a:prstGeom prst="rect">
            <a:avLst/>
          </a:prstGeom>
          <a:noFill/>
        </p:spPr>
        <p:txBody>
          <a:bodyPr wrap="square" rtlCol="0">
            <a:spAutoFit/>
          </a:bodyPr>
          <a:lstStyle/>
          <a:p>
            <a:r>
              <a:rPr lang="ja-JP" altLang="en-US" sz="1108" dirty="0">
                <a:latin typeface="Meiryo UI" panose="020B0604030504040204" pitchFamily="50" charset="-128"/>
                <a:ea typeface="Meiryo UI" panose="020B0604030504040204" pitchFamily="50" charset="-128"/>
              </a:rPr>
              <a:t>上記のグラフは壮年者（</a:t>
            </a:r>
            <a:r>
              <a:rPr lang="en-US" altLang="ja-JP" sz="1108" dirty="0">
                <a:latin typeface="Meiryo UI" panose="020B0604030504040204" pitchFamily="50" charset="-128"/>
                <a:ea typeface="Meiryo UI" panose="020B0604030504040204" pitchFamily="50" charset="-128"/>
              </a:rPr>
              <a:t>30~49</a:t>
            </a:r>
            <a:r>
              <a:rPr lang="ja-JP" altLang="en-US" sz="1108" dirty="0">
                <a:latin typeface="Meiryo UI" panose="020B0604030504040204" pitchFamily="50" charset="-128"/>
                <a:ea typeface="Meiryo UI" panose="020B0604030504040204" pitchFamily="50" charset="-128"/>
              </a:rPr>
              <a:t>歳）を１とした時の前期高齢者（</a:t>
            </a:r>
            <a:r>
              <a:rPr lang="en-US" altLang="ja-JP" sz="1108" dirty="0">
                <a:latin typeface="Meiryo UI" panose="020B0604030504040204" pitchFamily="50" charset="-128"/>
                <a:ea typeface="Meiryo UI" panose="020B0604030504040204" pitchFamily="50" charset="-128"/>
              </a:rPr>
              <a:t>65</a:t>
            </a:r>
            <a:r>
              <a:rPr lang="ja-JP" altLang="en-US" sz="1108" dirty="0">
                <a:latin typeface="Meiryo UI" panose="020B0604030504040204" pitchFamily="50" charset="-128"/>
                <a:ea typeface="Meiryo UI" panose="020B0604030504040204" pitchFamily="50" charset="-128"/>
              </a:rPr>
              <a:t>～</a:t>
            </a:r>
            <a:r>
              <a:rPr lang="en-US" altLang="ja-JP" sz="1108" dirty="0">
                <a:latin typeface="Meiryo UI" panose="020B0604030504040204" pitchFamily="50" charset="-128"/>
                <a:ea typeface="Meiryo UI" panose="020B0604030504040204" pitchFamily="50" charset="-128"/>
              </a:rPr>
              <a:t>74</a:t>
            </a:r>
            <a:r>
              <a:rPr lang="ja-JP" altLang="en-US" sz="1108" dirty="0">
                <a:latin typeface="Meiryo UI" panose="020B0604030504040204" pitchFamily="50" charset="-128"/>
                <a:ea typeface="Meiryo UI" panose="020B0604030504040204" pitchFamily="50" charset="-128"/>
              </a:rPr>
              <a:t>歳）の値をレーダーチャートに表したものである。ただし、</a:t>
            </a:r>
            <a:r>
              <a:rPr lang="en-US" altLang="ja-JP" sz="1108" dirty="0">
                <a:latin typeface="Meiryo UI" panose="020B0604030504040204" pitchFamily="50" charset="-128"/>
                <a:ea typeface="Meiryo UI" panose="020B0604030504040204" pitchFamily="50" charset="-128"/>
              </a:rPr>
              <a:t>※</a:t>
            </a:r>
            <a:r>
              <a:rPr lang="ja-JP" altLang="en-US" sz="1108" dirty="0">
                <a:latin typeface="Meiryo UI" panose="020B0604030504040204" pitchFamily="50" charset="-128"/>
                <a:ea typeface="Meiryo UI" panose="020B0604030504040204" pitchFamily="50" charset="-128"/>
              </a:rPr>
              <a:t>印がついているものについては　（壮年者の値）　＜　（前期高齢者の値）であるため、（壮年者の値／前期高齢者の値）で求めている。</a:t>
            </a:r>
          </a:p>
        </p:txBody>
      </p:sp>
      <p:sp>
        <p:nvSpPr>
          <p:cNvPr id="16" name="テキスト ボックス 15"/>
          <p:cNvSpPr txBox="1"/>
          <p:nvPr/>
        </p:nvSpPr>
        <p:spPr>
          <a:xfrm>
            <a:off x="186534" y="6366613"/>
            <a:ext cx="7245113" cy="295093"/>
          </a:xfrm>
          <a:prstGeom prst="rect">
            <a:avLst/>
          </a:prstGeom>
        </p:spPr>
        <p:txBody>
          <a:bodyPr vert="horz" lIns="84406" tIns="42203" rIns="84406" bIns="42203" rtlCol="0">
            <a:noAutofit/>
          </a:bodyPr>
          <a:lstStyle>
            <a:defPPr>
              <a:defRPr lang="ja-JP"/>
            </a:defPPr>
            <a:lvl1pPr marL="342900" indent="-342900">
              <a:spcBef>
                <a:spcPct val="20000"/>
              </a:spcBef>
              <a:buFont typeface="Arial" pitchFamily="34" charset="0"/>
              <a:buChar char="•"/>
              <a:defRPr sz="1200">
                <a:latin typeface="Meiryo UI" panose="020B0604030504040204" pitchFamily="50" charset="-128"/>
                <a:ea typeface="Meiryo UI" panose="020B0604030504040204" pitchFamily="50" charset="-128"/>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ja-JP" altLang="en-US" sz="1477" dirty="0"/>
              <a:t>身体・精神機能の維持・変化は高齢になるほど個人差が大きい。</a:t>
            </a:r>
          </a:p>
        </p:txBody>
      </p:sp>
    </p:spTree>
    <p:extLst>
      <p:ext uri="{BB962C8B-B14F-4D97-AF65-F5344CB8AC3E}">
        <p14:creationId xmlns:p14="http://schemas.microsoft.com/office/powerpoint/2010/main" val="119784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17</a:t>
            </a:fld>
            <a:endParaRPr kumimoji="1" lang="ja-JP" altLang="en-US"/>
          </a:p>
        </p:txBody>
      </p:sp>
      <p:pic>
        <p:nvPicPr>
          <p:cNvPr id="3" name="図 2"/>
          <p:cNvPicPr>
            <a:picLocks noChangeAspect="1"/>
          </p:cNvPicPr>
          <p:nvPr/>
        </p:nvPicPr>
        <p:blipFill>
          <a:blip r:embed="rId3"/>
          <a:stretch>
            <a:fillRect/>
          </a:stretch>
        </p:blipFill>
        <p:spPr>
          <a:xfrm>
            <a:off x="1000125" y="919162"/>
            <a:ext cx="7143750" cy="5019675"/>
          </a:xfrm>
          <a:prstGeom prst="rect">
            <a:avLst/>
          </a:prstGeom>
        </p:spPr>
      </p:pic>
    </p:spTree>
    <p:extLst>
      <p:ext uri="{BB962C8B-B14F-4D97-AF65-F5344CB8AC3E}">
        <p14:creationId xmlns:p14="http://schemas.microsoft.com/office/powerpoint/2010/main" val="264851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18</a:t>
            </a:fld>
            <a:endParaRPr kumimoji="1" lang="ja-JP" altLang="en-US"/>
          </a:p>
        </p:txBody>
      </p:sp>
      <p:pic>
        <p:nvPicPr>
          <p:cNvPr id="3" name="図 2"/>
          <p:cNvPicPr>
            <a:picLocks noChangeAspect="1"/>
          </p:cNvPicPr>
          <p:nvPr/>
        </p:nvPicPr>
        <p:blipFill>
          <a:blip r:embed="rId3"/>
          <a:stretch>
            <a:fillRect/>
          </a:stretch>
        </p:blipFill>
        <p:spPr>
          <a:xfrm rot="5400000">
            <a:off x="1763690" y="-459433"/>
            <a:ext cx="5184577" cy="7344820"/>
          </a:xfrm>
          <a:prstGeom prst="rect">
            <a:avLst/>
          </a:prstGeom>
        </p:spPr>
      </p:pic>
    </p:spTree>
    <p:extLst>
      <p:ext uri="{BB962C8B-B14F-4D97-AF65-F5344CB8AC3E}">
        <p14:creationId xmlns:p14="http://schemas.microsoft.com/office/powerpoint/2010/main" val="316433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19</a:t>
            </a:fld>
            <a:endParaRPr kumimoji="1" lang="ja-JP" altLang="en-US"/>
          </a:p>
        </p:txBody>
      </p:sp>
      <p:pic>
        <p:nvPicPr>
          <p:cNvPr id="3" name="図 2"/>
          <p:cNvPicPr>
            <a:picLocks noChangeAspect="1"/>
          </p:cNvPicPr>
          <p:nvPr/>
        </p:nvPicPr>
        <p:blipFill>
          <a:blip r:embed="rId3"/>
          <a:stretch>
            <a:fillRect/>
          </a:stretch>
        </p:blipFill>
        <p:spPr>
          <a:xfrm>
            <a:off x="1009650" y="1033462"/>
            <a:ext cx="7124700" cy="4791075"/>
          </a:xfrm>
          <a:prstGeom prst="rect">
            <a:avLst/>
          </a:prstGeom>
        </p:spPr>
      </p:pic>
    </p:spTree>
    <p:extLst>
      <p:ext uri="{BB962C8B-B14F-4D97-AF65-F5344CB8AC3E}">
        <p14:creationId xmlns:p14="http://schemas.microsoft.com/office/powerpoint/2010/main" val="89569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pPr marL="0" indent="0">
              <a:buNone/>
            </a:pPr>
            <a:r>
              <a:rPr kumimoji="1" lang="ja-JP" altLang="en-US" dirty="0"/>
              <a:t>１　</a:t>
            </a:r>
            <a:r>
              <a:rPr lang="ja-JP" altLang="en-US" dirty="0"/>
              <a:t>労働</a:t>
            </a:r>
            <a:r>
              <a:rPr kumimoji="1" lang="ja-JP" altLang="en-US" dirty="0"/>
              <a:t>災害発生状況等について</a:t>
            </a:r>
            <a:endParaRPr kumimoji="1" lang="en-US" altLang="ja-JP" dirty="0"/>
          </a:p>
          <a:p>
            <a:pPr marL="0" indent="0">
              <a:buNone/>
            </a:pPr>
            <a:r>
              <a:rPr lang="ja-JP" altLang="en-US" dirty="0"/>
              <a:t>　（１）労働災害の発生状況</a:t>
            </a:r>
            <a:endParaRPr lang="en-US" altLang="ja-JP" dirty="0"/>
          </a:p>
          <a:p>
            <a:pPr marL="0" indent="0">
              <a:buNone/>
            </a:pPr>
            <a:r>
              <a:rPr kumimoji="1" lang="ja-JP" altLang="en-US" dirty="0"/>
              <a:t>　（２）季節的労働災害発生状況</a:t>
            </a:r>
            <a:endParaRPr kumimoji="1" lang="en-US" altLang="ja-JP" dirty="0"/>
          </a:p>
          <a:p>
            <a:pPr marL="0" indent="0">
              <a:buNone/>
            </a:pPr>
            <a:r>
              <a:rPr lang="ja-JP" altLang="en-US" dirty="0"/>
              <a:t>　（３）</a:t>
            </a:r>
            <a:r>
              <a:rPr kumimoji="1" lang="ja-JP" altLang="en-US" dirty="0"/>
              <a:t>高年齢労働者の労働災害発生状況</a:t>
            </a:r>
            <a:endParaRPr kumimoji="1" lang="en-US" altLang="ja-JP" dirty="0"/>
          </a:p>
          <a:p>
            <a:pPr marL="0" indent="0">
              <a:buNone/>
            </a:pPr>
            <a:r>
              <a:rPr lang="ja-JP" altLang="en-US" dirty="0"/>
              <a:t>　（４）健康診断結果及び職業性疾病発生状況</a:t>
            </a:r>
            <a:endParaRPr lang="en-US" altLang="ja-JP" dirty="0"/>
          </a:p>
          <a:p>
            <a:pPr marL="0" indent="0">
              <a:buNone/>
            </a:pPr>
            <a:r>
              <a:rPr lang="en-US" altLang="ja-JP" dirty="0"/>
              <a:t>2</a:t>
            </a:r>
            <a:r>
              <a:rPr lang="ja-JP" altLang="en-US" dirty="0"/>
              <a:t>　</a:t>
            </a:r>
            <a:r>
              <a:rPr kumimoji="1" lang="ja-JP" altLang="en-US" dirty="0"/>
              <a:t>最近の安全衛生法関連の改正等について</a:t>
            </a:r>
            <a:endParaRPr kumimoji="1" lang="en-US" altLang="ja-JP" dirty="0"/>
          </a:p>
          <a:p>
            <a:pPr marL="0" indent="0">
              <a:buNone/>
            </a:pPr>
            <a:r>
              <a:rPr lang="en-US" altLang="ja-JP" dirty="0"/>
              <a:t>3</a:t>
            </a:r>
            <a:r>
              <a:rPr lang="ja-JP" altLang="en-US" dirty="0"/>
              <a:t>　その他</a:t>
            </a:r>
            <a:endParaRPr kumimoji="1" lang="ja-JP" altLang="en-US" dirty="0"/>
          </a:p>
        </p:txBody>
      </p:sp>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2</a:t>
            </a:fld>
            <a:endParaRPr kumimoji="1" lang="ja-JP" altLang="en-US"/>
          </a:p>
        </p:txBody>
      </p:sp>
    </p:spTree>
    <p:extLst>
      <p:ext uri="{BB962C8B-B14F-4D97-AF65-F5344CB8AC3E}">
        <p14:creationId xmlns:p14="http://schemas.microsoft.com/office/powerpoint/2010/main" val="1870522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583" y="304960"/>
            <a:ext cx="8909925" cy="631385"/>
          </a:xfrm>
          <a:solidFill>
            <a:schemeClr val="accent1"/>
          </a:solidFill>
          <a:ln>
            <a:solidFill>
              <a:schemeClr val="accent1"/>
            </a:solidFill>
          </a:ln>
        </p:spPr>
        <p:txBody>
          <a:bodyPr>
            <a:noAutofit/>
          </a:bodyPr>
          <a:lstStyle/>
          <a:p>
            <a:pPr algn="ctr"/>
            <a:r>
              <a:rPr lang="ja-JP" altLang="en-US" sz="1846" dirty="0">
                <a:solidFill>
                  <a:schemeClr val="bg1"/>
                </a:solidFill>
                <a:latin typeface="メイリオ" panose="020B0604030504040204" pitchFamily="50" charset="-128"/>
                <a:ea typeface="メイリオ" panose="020B0604030504040204" pitchFamily="50" charset="-128"/>
              </a:rPr>
              <a:t>高年齢労働者向けマニュアル</a:t>
            </a:r>
            <a:br>
              <a:rPr lang="en-US" altLang="ja-JP" sz="1846" dirty="0">
                <a:solidFill>
                  <a:schemeClr val="bg1"/>
                </a:solidFill>
                <a:latin typeface="メイリオ" panose="020B0604030504040204" pitchFamily="50" charset="-128"/>
                <a:ea typeface="メイリオ" panose="020B0604030504040204" pitchFamily="50" charset="-128"/>
              </a:rPr>
            </a:br>
            <a:r>
              <a:rPr lang="ja-JP" altLang="en-US" sz="1846" dirty="0">
                <a:solidFill>
                  <a:schemeClr val="bg1"/>
                </a:solidFill>
                <a:latin typeface="メイリオ" panose="020B0604030504040204" pitchFamily="50" charset="-128"/>
                <a:ea typeface="メイリオ" panose="020B0604030504040204" pitchFamily="50" charset="-128"/>
              </a:rPr>
              <a:t>（「エイジアクション</a:t>
            </a:r>
            <a:r>
              <a:rPr lang="en-US" altLang="ja-JP" sz="1846" dirty="0">
                <a:solidFill>
                  <a:schemeClr val="bg1"/>
                </a:solidFill>
                <a:latin typeface="メイリオ" panose="020B0604030504040204" pitchFamily="50" charset="-128"/>
                <a:ea typeface="メイリオ" panose="020B0604030504040204" pitchFamily="50" charset="-128"/>
              </a:rPr>
              <a:t>100</a:t>
            </a:r>
            <a:r>
              <a:rPr lang="ja-JP" altLang="en-US" sz="1846" dirty="0">
                <a:solidFill>
                  <a:schemeClr val="bg1"/>
                </a:solidFill>
                <a:latin typeface="メイリオ" panose="020B0604030504040204" pitchFamily="50" charset="-128"/>
                <a:ea typeface="メイリオ" panose="020B0604030504040204" pitchFamily="50" charset="-128"/>
              </a:rPr>
              <a:t>」）について（概要）</a:t>
            </a:r>
          </a:p>
        </p:txBody>
      </p:sp>
      <p:sp>
        <p:nvSpPr>
          <p:cNvPr id="4" name="角丸四角形 3"/>
          <p:cNvSpPr/>
          <p:nvPr/>
        </p:nvSpPr>
        <p:spPr>
          <a:xfrm>
            <a:off x="118583" y="2138805"/>
            <a:ext cx="8909924" cy="4366660"/>
          </a:xfrm>
          <a:prstGeom prst="roundRect">
            <a:avLst>
              <a:gd name="adj" fmla="val 401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255301" indent="-255301"/>
            <a:r>
              <a:rPr lang="ja-JP" altLang="en-US" sz="1662" dirty="0">
                <a:solidFill>
                  <a:schemeClr val="tx1"/>
                </a:solidFill>
                <a:latin typeface="メイリオ" panose="020B0604030504040204" pitchFamily="50" charset="-128"/>
                <a:ea typeface="メイリオ" panose="020B0604030504040204" pitchFamily="50" charset="-128"/>
              </a:rPr>
              <a:t>チェックリストの項目（抜粋）</a:t>
            </a:r>
            <a:endParaRPr lang="en-US" altLang="ja-JP" sz="1662"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a:p>
            <a:pPr marL="255301" indent="-255301"/>
            <a:endParaRPr lang="en-US" altLang="ja-JP" sz="775" dirty="0">
              <a:solidFill>
                <a:schemeClr val="tx1"/>
              </a:solidFill>
              <a:latin typeface="メイリオ" panose="020B0604030504040204" pitchFamily="50" charset="-128"/>
              <a:ea typeface="メイリオ" panose="020B0604030504040204" pitchFamily="50" charset="-128"/>
            </a:endParaRPr>
          </a:p>
        </p:txBody>
      </p:sp>
      <p:sp>
        <p:nvSpPr>
          <p:cNvPr id="9" name="角丸四角形 8"/>
          <p:cNvSpPr/>
          <p:nvPr/>
        </p:nvSpPr>
        <p:spPr>
          <a:xfrm>
            <a:off x="118582" y="956097"/>
            <a:ext cx="8909926" cy="11213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349117" indent="-349117" algn="just">
              <a:spcAft>
                <a:spcPts val="582"/>
              </a:spcAft>
            </a:pPr>
            <a:r>
              <a:rPr lang="ja-JP" altLang="en-US" sz="1662" dirty="0">
                <a:solidFill>
                  <a:schemeClr val="tx1"/>
                </a:solidFill>
                <a:latin typeface="メイリオ" panose="020B0604030504040204" pitchFamily="50" charset="-128"/>
                <a:ea typeface="メイリオ" panose="020B0604030504040204" pitchFamily="50" charset="-128"/>
              </a:rPr>
              <a:t>○　厚生労働省及び中央労働災害防止協会で作成（平成</a:t>
            </a:r>
            <a:r>
              <a:rPr lang="en-US" altLang="ja-JP" sz="1662" dirty="0">
                <a:solidFill>
                  <a:schemeClr val="tx1"/>
                </a:solidFill>
                <a:latin typeface="メイリオ" panose="020B0604030504040204" pitchFamily="50" charset="-128"/>
                <a:ea typeface="メイリオ" panose="020B0604030504040204" pitchFamily="50" charset="-128"/>
              </a:rPr>
              <a:t>30</a:t>
            </a:r>
            <a:r>
              <a:rPr lang="ja-JP" altLang="en-US" sz="1662" dirty="0">
                <a:solidFill>
                  <a:schemeClr val="tx1"/>
                </a:solidFill>
                <a:latin typeface="メイリオ" panose="020B0604030504040204" pitchFamily="50" charset="-128"/>
                <a:ea typeface="メイリオ" panose="020B0604030504040204" pitchFamily="50" charset="-128"/>
              </a:rPr>
              <a:t>年）</a:t>
            </a:r>
            <a:endParaRPr lang="en-US" altLang="ja-JP" sz="1662" dirty="0">
              <a:solidFill>
                <a:schemeClr val="tx1"/>
              </a:solidFill>
              <a:latin typeface="メイリオ" panose="020B0604030504040204" pitchFamily="50" charset="-128"/>
              <a:ea typeface="メイリオ" panose="020B0604030504040204" pitchFamily="50" charset="-128"/>
            </a:endParaRPr>
          </a:p>
          <a:p>
            <a:pPr marL="349117" indent="-349117" algn="just">
              <a:spcAft>
                <a:spcPts val="582"/>
              </a:spcAft>
            </a:pPr>
            <a:r>
              <a:rPr lang="ja-JP" altLang="en-US" sz="1662" dirty="0">
                <a:solidFill>
                  <a:schemeClr val="tx1"/>
                </a:solidFill>
                <a:latin typeface="メイリオ" panose="020B0604030504040204" pitchFamily="50" charset="-128"/>
                <a:ea typeface="メイリオ" panose="020B0604030504040204" pitchFamily="50" charset="-128"/>
              </a:rPr>
              <a:t>○　高年齢労働者の安全と健康確保のための取組を盛り込んだチェックリストにより、</a:t>
            </a:r>
            <a:endParaRPr lang="en-US" altLang="ja-JP" sz="1662" dirty="0">
              <a:solidFill>
                <a:schemeClr val="tx1"/>
              </a:solidFill>
              <a:latin typeface="メイリオ" panose="020B0604030504040204" pitchFamily="50" charset="-128"/>
              <a:ea typeface="メイリオ" panose="020B0604030504040204" pitchFamily="50" charset="-128"/>
            </a:endParaRPr>
          </a:p>
          <a:p>
            <a:pPr marL="349117" indent="-349117" algn="just">
              <a:spcAft>
                <a:spcPts val="582"/>
              </a:spcAft>
            </a:pPr>
            <a:r>
              <a:rPr lang="ja-JP" altLang="en-US" sz="1662" dirty="0">
                <a:solidFill>
                  <a:schemeClr val="tx1"/>
                </a:solidFill>
                <a:latin typeface="メイリオ" panose="020B0604030504040204" pitchFamily="50" charset="-128"/>
                <a:ea typeface="メイリオ" panose="020B0604030504040204" pitchFamily="50" charset="-128"/>
              </a:rPr>
              <a:t>　　事業場での自主的な職場環境の改善を図っている。</a:t>
            </a:r>
            <a:endParaRPr lang="ja-JP" altLang="en-US" sz="1356" dirty="0">
              <a:solidFill>
                <a:schemeClr val="tx1"/>
              </a:solidFill>
              <a:latin typeface="メイリオ" panose="020B0604030504040204" pitchFamily="50" charset="-128"/>
              <a:ea typeface="メイリオ" panose="020B0604030504040204" pitchFamily="50" charset="-128"/>
            </a:endParaRPr>
          </a:p>
        </p:txBody>
      </p:sp>
      <p:sp>
        <p:nvSpPr>
          <p:cNvPr id="10" name="角丸四角形 9"/>
          <p:cNvSpPr/>
          <p:nvPr/>
        </p:nvSpPr>
        <p:spPr>
          <a:xfrm>
            <a:off x="283232" y="2431966"/>
            <a:ext cx="8609248" cy="4059972"/>
          </a:xfrm>
          <a:prstGeom prst="roundRect">
            <a:avLst>
              <a:gd name="adj" fmla="val 759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１　高年齢労働者の戦力としての活用</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２　高年齢労働者の安全衛生の総括管理</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３　高年齢労働者に多発する労働災害の防止のための対策</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　（１）転倒防止</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　（２）墜落・転落防止</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　（３）腰痛予防　　　　　　　等</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４　高年齢労働者の作業管理</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５　高年齢労働者の作業環境管理</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　　視聴覚環境、寒冷環境等についての配慮</a:t>
            </a:r>
            <a:endParaRPr lang="en-US" altLang="ja-JP" sz="1550" dirty="0">
              <a:solidFill>
                <a:schemeClr val="tx1"/>
              </a:solidFill>
              <a:latin typeface="メイリオ" panose="020B0604030504040204" pitchFamily="50" charset="-128"/>
              <a:ea typeface="メイリオ" panose="020B0604030504040204" pitchFamily="50" charset="-128"/>
            </a:endParaRPr>
          </a:p>
          <a:p>
            <a:r>
              <a:rPr lang="ja-JP" altLang="en-US" sz="1550" dirty="0">
                <a:solidFill>
                  <a:schemeClr val="tx1"/>
                </a:solidFill>
                <a:latin typeface="メイリオ" panose="020B0604030504040204" pitchFamily="50" charset="-128"/>
                <a:ea typeface="メイリオ" panose="020B0604030504040204" pitchFamily="50" charset="-128"/>
              </a:rPr>
              <a:t>６　高年齢労働者の健康管理</a:t>
            </a:r>
            <a:endParaRPr lang="en-US" altLang="ja-JP" sz="1550" dirty="0">
              <a:solidFill>
                <a:schemeClr val="tx1"/>
              </a:solidFill>
              <a:latin typeface="メイリオ" panose="020B0604030504040204" pitchFamily="50" charset="-128"/>
              <a:ea typeface="メイリオ" panose="020B0604030504040204" pitchFamily="50" charset="-128"/>
            </a:endParaRPr>
          </a:p>
          <a:p>
            <a:r>
              <a:rPr lang="ja-JP" altLang="en-US" sz="1550" dirty="0">
                <a:solidFill>
                  <a:schemeClr val="tx1"/>
                </a:solidFill>
                <a:latin typeface="メイリオ" panose="020B0604030504040204" pitchFamily="50" charset="-128"/>
                <a:ea typeface="メイリオ" panose="020B0604030504040204" pitchFamily="50" charset="-128"/>
              </a:rPr>
              <a:t>　（１）健康診断</a:t>
            </a:r>
            <a:endParaRPr lang="en-US" altLang="ja-JP" sz="1550" dirty="0">
              <a:solidFill>
                <a:schemeClr val="tx1"/>
              </a:solidFill>
              <a:latin typeface="メイリオ" panose="020B0604030504040204" pitchFamily="50" charset="-128"/>
              <a:ea typeface="メイリオ" panose="020B0604030504040204" pitchFamily="50" charset="-128"/>
            </a:endParaRPr>
          </a:p>
          <a:p>
            <a:r>
              <a:rPr lang="ja-JP" altLang="en-US" sz="1550" dirty="0">
                <a:solidFill>
                  <a:schemeClr val="tx1"/>
                </a:solidFill>
                <a:latin typeface="メイリオ" panose="020B0604030504040204" pitchFamily="50" charset="-128"/>
                <a:ea typeface="メイリオ" panose="020B0604030504040204" pitchFamily="50" charset="-128"/>
              </a:rPr>
              <a:t>　（２）メンタルヘルスケア　　　　等</a:t>
            </a:r>
            <a:endParaRPr lang="en-US" altLang="ja-JP" sz="1550" dirty="0">
              <a:solidFill>
                <a:schemeClr val="tx1"/>
              </a:solidFill>
              <a:latin typeface="メイリオ" panose="020B0604030504040204" pitchFamily="50" charset="-128"/>
              <a:ea typeface="メイリオ" panose="020B0604030504040204" pitchFamily="50" charset="-128"/>
            </a:endParaRPr>
          </a:p>
          <a:p>
            <a:r>
              <a:rPr lang="ja-JP" altLang="en-US" sz="1550" dirty="0">
                <a:solidFill>
                  <a:schemeClr val="tx1"/>
                </a:solidFill>
                <a:latin typeface="メイリオ" panose="020B0604030504040204" pitchFamily="50" charset="-128"/>
                <a:ea typeface="メイリオ" panose="020B0604030504040204" pitchFamily="50" charset="-128"/>
              </a:rPr>
              <a:t>７　高年齢労働者に対する安全衛生教育</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８　高年齢労働者の勤労条件</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９　高齢期に健康で安全に働くことができるようにするための若年時からの準備</a:t>
            </a:r>
            <a:endParaRPr lang="en-US" altLang="ja-JP" sz="1550" dirty="0">
              <a:solidFill>
                <a:schemeClr val="tx1"/>
              </a:solidFill>
              <a:latin typeface="メイリオ" panose="020B0604030504040204" pitchFamily="50" charset="-128"/>
              <a:ea typeface="メイリオ" panose="020B0604030504040204" pitchFamily="50" charset="-128"/>
            </a:endParaRPr>
          </a:p>
          <a:p>
            <a:pPr marL="255301" indent="-255301"/>
            <a:r>
              <a:rPr lang="ja-JP" altLang="en-US" sz="1550" dirty="0">
                <a:solidFill>
                  <a:schemeClr val="tx1"/>
                </a:solidFill>
                <a:latin typeface="メイリオ" panose="020B0604030504040204" pitchFamily="50" charset="-128"/>
                <a:ea typeface="メイリオ" panose="020B0604030504040204" pitchFamily="50" charset="-128"/>
              </a:rPr>
              <a:t>　　（エイジ・マネジメント）</a:t>
            </a:r>
            <a:endParaRPr lang="en-US" altLang="ja-JP" sz="1550" dirty="0">
              <a:solidFill>
                <a:schemeClr val="tx1"/>
              </a:solidFill>
              <a:latin typeface="メイリオ" panose="020B0604030504040204" pitchFamily="50" charset="-128"/>
              <a:ea typeface="メイリオ"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A5A05A7F-8CE3-4109-9362-34BB9F9E23C9}" type="slidenum">
              <a:rPr lang="ja-JP" altLang="en-US" smtClean="0">
                <a:solidFill>
                  <a:prstClr val="black">
                    <a:tint val="75000"/>
                  </a:prstClr>
                </a:solidFill>
              </a:rPr>
              <a:pPr>
                <a:defRPr/>
              </a:pPr>
              <a:t>20</a:t>
            </a:fld>
            <a:endParaRPr lang="ja-JP" altLang="en-US">
              <a:solidFill>
                <a:prstClr val="black">
                  <a:tint val="75000"/>
                </a:prstClr>
              </a:solidFill>
            </a:endParaRPr>
          </a:p>
        </p:txBody>
      </p:sp>
    </p:spTree>
    <p:extLst>
      <p:ext uri="{BB962C8B-B14F-4D97-AF65-F5344CB8AC3E}">
        <p14:creationId xmlns:p14="http://schemas.microsoft.com/office/powerpoint/2010/main" val="828678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uichi\Desktop\m_74\m_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681" y="1727096"/>
            <a:ext cx="1770394" cy="191792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01870" y="719589"/>
            <a:ext cx="8730748" cy="6071438"/>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252000" rIns="91429" bIns="0" rtlCol="0" anchor="t" anchorCtr="0">
            <a:spAutoFit/>
          </a:bodyPr>
          <a:lstStyle/>
          <a:p>
            <a:pPr marL="360320" indent="-360320" fontAlgn="base">
              <a:spcBef>
                <a:spcPts val="180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0320" indent="-360320" fontAlgn="base">
              <a:spcBef>
                <a:spcPts val="600"/>
              </a:spcBef>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労働者が事業者へ申出</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Bef>
                <a:spcPts val="600"/>
              </a:spcBef>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労働者から</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主治医に</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対して、</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業務内容等</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を記載した書面を提供</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Bef>
                <a:spcPts val="600"/>
              </a:spcBef>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・それを参考に</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主治医が</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、症状、就業の可否、</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作業転換等の望ましい就業上の措置、配慮</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事項を記載した</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意見書を作成</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Bef>
                <a:spcPts val="600"/>
              </a:spcBef>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労働者が</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主治医の意見書を事業者に提出</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965" indent="-360320" fontAlgn="base">
              <a:spcBef>
                <a:spcPts val="360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事業者が産業医等の意見を聴取</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965" indent="-360320" fontAlgn="base">
              <a:spcBef>
                <a:spcPts val="360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 事業者が就業上の措置等を決定・実施</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Bef>
                <a:spcPts val="600"/>
              </a:spcBef>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事業者は</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、主治医、産業医等の意見を勘案</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し、労働者の意見も聴取した上で、</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就業の</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可否、就業上の措置（作業転換等）、治療</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配慮（通院時間の確保等）の内容を決</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定・実施</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00" indent="-360320" fontAlgn="base">
              <a:spcBef>
                <a:spcPts val="600"/>
              </a:spcBef>
              <a:spcAft>
                <a:spcPct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「両立支援プラン」の作成が望ましい</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下矢印 6"/>
          <p:cNvSpPr/>
          <p:nvPr/>
        </p:nvSpPr>
        <p:spPr>
          <a:xfrm>
            <a:off x="916253" y="3527902"/>
            <a:ext cx="731159" cy="283076"/>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216000" indent="-457200" algn="ctr" fontAlgn="base">
              <a:spcAft>
                <a:spcPct val="0"/>
              </a:spcAft>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5369711" y="2852936"/>
            <a:ext cx="664615" cy="2520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主治医</a:t>
            </a:r>
          </a:p>
        </p:txBody>
      </p:sp>
      <p:pic>
        <p:nvPicPr>
          <p:cNvPr id="9" name="Picture 5" descr="スーツ姿のお父さんイラスト（カラ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749" y="1789029"/>
            <a:ext cx="1266432" cy="1567963"/>
          </a:xfrm>
          <a:prstGeom prst="rect">
            <a:avLst/>
          </a:prstGeom>
          <a:noFill/>
          <a:extLst>
            <a:ext uri="{909E8E84-426E-40DD-AFC4-6F175D3DCCD1}">
              <a14:hiddenFill xmlns:a14="http://schemas.microsoft.com/office/drawing/2010/main">
                <a:solidFill>
                  <a:srgbClr val="FFFFFF"/>
                </a:solidFill>
              </a14:hiddenFill>
            </a:ext>
          </a:extLst>
        </p:spPr>
      </p:pic>
      <p:sp>
        <p:nvSpPr>
          <p:cNvPr id="10" name="角丸四角形 9"/>
          <p:cNvSpPr/>
          <p:nvPr/>
        </p:nvSpPr>
        <p:spPr>
          <a:xfrm>
            <a:off x="7819871" y="2852936"/>
            <a:ext cx="664615" cy="2520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労働者</a:t>
            </a:r>
          </a:p>
        </p:txBody>
      </p:sp>
      <p:sp>
        <p:nvSpPr>
          <p:cNvPr id="4" name="下カーブ矢印 3"/>
          <p:cNvSpPr/>
          <p:nvPr/>
        </p:nvSpPr>
        <p:spPr>
          <a:xfrm flipV="1">
            <a:off x="5528196" y="3356992"/>
            <a:ext cx="2725226" cy="445208"/>
          </a:xfrm>
          <a:prstGeom prst="curvedDownArrow">
            <a:avLst>
              <a:gd name="adj1" fmla="val 58387"/>
              <a:gd name="adj2" fmla="val 130294"/>
              <a:gd name="adj3" fmla="val 25000"/>
            </a:avLst>
          </a:prstGeom>
          <a:solidFill>
            <a:srgbClr val="FF6699"/>
          </a:solidFill>
          <a:ln>
            <a:solidFill>
              <a:srgbClr val="CC00FF"/>
            </a:solidFill>
          </a:ln>
          <a:effectLst>
            <a:outerShdw blurRad="50800" dist="38100" dir="2700000" algn="tl" rotWithShape="0">
              <a:prstClr val="black">
                <a:alpha val="40000"/>
              </a:prstClr>
            </a:outerShdw>
          </a:effectLst>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216000" indent="-457200" algn="ctr" fontAlgn="base">
              <a:spcAft>
                <a:spcPct val="0"/>
              </a:spcAft>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8347" y="2887151"/>
            <a:ext cx="738044" cy="106894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角丸四角形 17"/>
          <p:cNvSpPr/>
          <p:nvPr/>
        </p:nvSpPr>
        <p:spPr>
          <a:xfrm>
            <a:off x="6392291" y="2634975"/>
            <a:ext cx="922826" cy="252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意見書</a:t>
            </a:r>
          </a:p>
        </p:txBody>
      </p:sp>
      <p:sp>
        <p:nvSpPr>
          <p:cNvPr id="19" name="下カーブ矢印 18"/>
          <p:cNvSpPr/>
          <p:nvPr/>
        </p:nvSpPr>
        <p:spPr>
          <a:xfrm flipH="1">
            <a:off x="5461761" y="1244127"/>
            <a:ext cx="2658757" cy="456857"/>
          </a:xfrm>
          <a:prstGeom prst="curvedDownArrow">
            <a:avLst>
              <a:gd name="adj1" fmla="val 58387"/>
              <a:gd name="adj2" fmla="val 130294"/>
              <a:gd name="adj3" fmla="val 25000"/>
            </a:avLst>
          </a:prstGeom>
          <a:solidFill>
            <a:srgbClr val="FF6699"/>
          </a:solidFill>
          <a:ln>
            <a:solidFill>
              <a:srgbClr val="CC00FF"/>
            </a:solidFill>
          </a:ln>
          <a:effectLst>
            <a:outerShdw blurRad="50800" dist="38100" dir="2700000" algn="tl" rotWithShape="0">
              <a:prstClr val="black">
                <a:alpha val="40000"/>
              </a:prstClr>
            </a:outerShdw>
          </a:effectLst>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216000" indent="-457200" algn="ctr" fontAlgn="base">
              <a:spcAft>
                <a:spcPct val="0"/>
              </a:spcAft>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0151" y="1184608"/>
            <a:ext cx="738044" cy="108497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角丸四角形 14"/>
          <p:cNvSpPr/>
          <p:nvPr/>
        </p:nvSpPr>
        <p:spPr>
          <a:xfrm>
            <a:off x="6421137" y="944752"/>
            <a:ext cx="922826" cy="252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業務内容等</a:t>
            </a:r>
          </a:p>
        </p:txBody>
      </p:sp>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100" y="4457922"/>
            <a:ext cx="1515128" cy="21396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descr="http://sr.photos2.fotosearch.com/bthumb/UNN/UNN607/u2972200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3292" y="5020525"/>
            <a:ext cx="1372722" cy="1504820"/>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 20"/>
          <p:cNvSpPr/>
          <p:nvPr/>
        </p:nvSpPr>
        <p:spPr>
          <a:xfrm>
            <a:off x="5569065" y="4149084"/>
            <a:ext cx="1290127" cy="290909"/>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両立支援プラン</a:t>
            </a:r>
          </a:p>
        </p:txBody>
      </p:sp>
      <p:sp>
        <p:nvSpPr>
          <p:cNvPr id="23" name="下矢印 22"/>
          <p:cNvSpPr/>
          <p:nvPr/>
        </p:nvSpPr>
        <p:spPr>
          <a:xfrm>
            <a:off x="916253" y="4252755"/>
            <a:ext cx="731159" cy="283076"/>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216000" indent="-457200" algn="ctr" fontAlgn="base">
              <a:spcAft>
                <a:spcPct val="0"/>
              </a:spcAft>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7998099" y="4149080"/>
            <a:ext cx="362632" cy="432048"/>
          </a:xfrm>
          <a:prstGeom prst="downArrow">
            <a:avLst/>
          </a:prstGeom>
          <a:solidFill>
            <a:srgbClr val="FF6699"/>
          </a:solidFill>
          <a:ln>
            <a:solidFill>
              <a:srgbClr val="CC00FF"/>
            </a:solidFill>
          </a:ln>
          <a:effectLst>
            <a:outerShdw blurRad="50800" dist="38100" dir="2700000" algn="tl" rotWithShape="0">
              <a:prstClr val="black">
                <a:alpha val="40000"/>
              </a:prstClr>
            </a:outerShdw>
          </a:effectLst>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216000" indent="-457200" algn="ctr" fontAlgn="base">
              <a:spcAft>
                <a:spcPct val="0"/>
              </a:spcAft>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3"/>
          <p:cNvSpPr/>
          <p:nvPr/>
        </p:nvSpPr>
        <p:spPr>
          <a:xfrm>
            <a:off x="7563122" y="3789041"/>
            <a:ext cx="1218248" cy="38534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意見書提出</a:t>
            </a:r>
          </a:p>
        </p:txBody>
      </p:sp>
      <p:sp>
        <p:nvSpPr>
          <p:cNvPr id="26" name="角丸四角形 25"/>
          <p:cNvSpPr/>
          <p:nvPr/>
        </p:nvSpPr>
        <p:spPr>
          <a:xfrm>
            <a:off x="7017968" y="5229200"/>
            <a:ext cx="594351" cy="252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作成</a:t>
            </a:r>
          </a:p>
        </p:txBody>
      </p:sp>
      <p:sp>
        <p:nvSpPr>
          <p:cNvPr id="27" name="角丸四角形 26"/>
          <p:cNvSpPr/>
          <p:nvPr/>
        </p:nvSpPr>
        <p:spPr>
          <a:xfrm>
            <a:off x="107504" y="116631"/>
            <a:ext cx="8975656" cy="602959"/>
          </a:xfrm>
          <a:prstGeom prst="round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bIns="36000" rtlCol="0" anchor="ctr"/>
          <a:lstStyle/>
          <a:p>
            <a:pPr algn="ctr" fontAlgn="base">
              <a:spcBef>
                <a:spcPct val="0"/>
              </a:spcBef>
              <a:spcAft>
                <a:spcPct val="0"/>
              </a:spcAft>
            </a:pPr>
            <a:r>
              <a:rPr lang="ja-JP" altLang="en-US" sz="28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治療と職業生活の両立支援のためのガイドライン </a:t>
            </a:r>
          </a:p>
        </p:txBody>
      </p:sp>
      <p:sp>
        <p:nvSpPr>
          <p:cNvPr id="28" name="スライド番号プレースホルダー 2"/>
          <p:cNvSpPr txBox="1">
            <a:spLocks/>
          </p:cNvSpPr>
          <p:nvPr/>
        </p:nvSpPr>
        <p:spPr>
          <a:xfrm>
            <a:off x="7015473" y="6493051"/>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endParaRPr lang="ja-JP" altLang="en-US" sz="2000" dirty="0">
              <a:solidFill>
                <a:prstClr val="black"/>
              </a:solidFill>
            </a:endParaRPr>
          </a:p>
        </p:txBody>
      </p:sp>
      <p:sp>
        <p:nvSpPr>
          <p:cNvPr id="30" name="正方形/長方形 29"/>
          <p:cNvSpPr/>
          <p:nvPr/>
        </p:nvSpPr>
        <p:spPr>
          <a:xfrm>
            <a:off x="201876" y="962846"/>
            <a:ext cx="8881284" cy="5850530"/>
          </a:xfrm>
          <a:prstGeom prst="rect">
            <a:avLst/>
          </a:prstGeom>
          <a:no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31" name="角丸四角形 30"/>
          <p:cNvSpPr/>
          <p:nvPr/>
        </p:nvSpPr>
        <p:spPr>
          <a:xfrm>
            <a:off x="7819653" y="4689168"/>
            <a:ext cx="664615" cy="2520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fontAlgn="base">
              <a:spcBef>
                <a:spcPct val="0"/>
              </a:spcBef>
              <a:spcAft>
                <a:spcPct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　社</a:t>
            </a:r>
          </a:p>
        </p:txBody>
      </p:sp>
      <p:sp>
        <p:nvSpPr>
          <p:cNvPr id="2" name="左矢印 1"/>
          <p:cNvSpPr/>
          <p:nvPr/>
        </p:nvSpPr>
        <p:spPr>
          <a:xfrm>
            <a:off x="7066069" y="5527725"/>
            <a:ext cx="439652" cy="421731"/>
          </a:xfrm>
          <a:prstGeom prst="leftArrow">
            <a:avLst/>
          </a:prstGeom>
          <a:solidFill>
            <a:srgbClr val="FF6699"/>
          </a:solidFill>
          <a:ln>
            <a:solidFill>
              <a:srgbClr val="CC00FF"/>
            </a:solidFill>
          </a:ln>
          <a:effectLst>
            <a:outerShdw blurRad="50800" dist="38100" dir="2700000" algn="tl" rotWithShape="0">
              <a:prstClr val="black">
                <a:alpha val="40000"/>
              </a:prstClr>
            </a:outerShdw>
          </a:effectLst>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216000" indent="-457200" algn="ctr" fontAlgn="base">
              <a:spcAft>
                <a:spcPct val="0"/>
              </a:spcAft>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28"/>
          <p:cNvSpPr/>
          <p:nvPr/>
        </p:nvSpPr>
        <p:spPr>
          <a:xfrm>
            <a:off x="263129" y="769372"/>
            <a:ext cx="3372772" cy="350761"/>
          </a:xfrm>
          <a:prstGeom prst="roundRect">
            <a:avLst/>
          </a:prstGeom>
          <a:solidFill>
            <a:srgbClr val="FF6699"/>
          </a:solidFill>
          <a:ln w="19050">
            <a:solidFill>
              <a:srgbClr val="CC00FF"/>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bIns="36000" rtlCol="0" anchor="ctr"/>
          <a:lstStyle/>
          <a:p>
            <a:pPr marL="216000" indent="-457200" fontAlgn="base">
              <a:spcAft>
                <a:spcPct val="0"/>
              </a:spcAft>
            </a:pPr>
            <a:r>
              <a:rPr lang="ja-JP" altLang="en-US"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２　個別の両立支援の進め方</a:t>
            </a:r>
          </a:p>
        </p:txBody>
      </p:sp>
      <p:sp>
        <p:nvSpPr>
          <p:cNvPr id="3" name="スライド番号プレースホルダー 2"/>
          <p:cNvSpPr>
            <a:spLocks noGrp="1"/>
          </p:cNvSpPr>
          <p:nvPr>
            <p:ph type="sldNum" sz="quarter" idx="12"/>
          </p:nvPr>
        </p:nvSpPr>
        <p:spPr/>
        <p:txBody>
          <a:bodyPr/>
          <a:lstStyle/>
          <a:p>
            <a:pPr>
              <a:defRPr/>
            </a:pPr>
            <a:fld id="{DCE03D3A-33FD-41F6-B24C-0B68BC26BF94}" type="slidenum">
              <a:rPr lang="en-US" altLang="ja-JP" smtClean="0">
                <a:solidFill>
                  <a:prstClr val="black">
                    <a:tint val="75000"/>
                  </a:prstClr>
                </a:solidFill>
              </a:rPr>
              <a:pPr>
                <a:defRPr/>
              </a:pPr>
              <a:t>21</a:t>
            </a:fld>
            <a:endParaRPr lang="en-US" altLang="ja-JP" dirty="0">
              <a:solidFill>
                <a:prstClr val="black">
                  <a:tint val="75000"/>
                </a:prstClr>
              </a:solidFill>
            </a:endParaRPr>
          </a:p>
        </p:txBody>
      </p:sp>
    </p:spTree>
    <p:extLst>
      <p:ext uri="{BB962C8B-B14F-4D97-AF65-F5344CB8AC3E}">
        <p14:creationId xmlns:p14="http://schemas.microsoft.com/office/powerpoint/2010/main" val="220284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3" y="296384"/>
            <a:ext cx="8064896" cy="348109"/>
          </a:xfrm>
          <a:prstGeom prst="rect">
            <a:avLst/>
          </a:prstGeom>
          <a:noFill/>
        </p:spPr>
        <p:txBody>
          <a:bodyPr wrap="square" rtlCol="0">
            <a:spAutoFit/>
          </a:bodyPr>
          <a:lstStyle/>
          <a:p>
            <a:pPr algn="ctr"/>
            <a:r>
              <a:rPr lang="ja-JP" altLang="en-US" sz="1662" dirty="0"/>
              <a:t>労働者の休養、清潔保持のための</a:t>
            </a:r>
            <a:r>
              <a:rPr lang="ja-JP" altLang="ja-JP" sz="1662" dirty="0"/>
              <a:t>環境整備に</a:t>
            </a:r>
            <a:r>
              <a:rPr lang="ja-JP" altLang="en-US" sz="1662" dirty="0"/>
              <a:t>係る規定</a:t>
            </a:r>
            <a:endParaRPr lang="ja-JP" altLang="ja-JP" sz="1662" dirty="0"/>
          </a:p>
        </p:txBody>
      </p:sp>
      <p:sp>
        <p:nvSpPr>
          <p:cNvPr id="5" name="テキスト ボックス 4"/>
          <p:cNvSpPr txBox="1"/>
          <p:nvPr/>
        </p:nvSpPr>
        <p:spPr>
          <a:xfrm>
            <a:off x="179512" y="589328"/>
            <a:ext cx="8856984" cy="1371145"/>
          </a:xfrm>
          <a:prstGeom prst="rect">
            <a:avLst/>
          </a:prstGeom>
          <a:noFill/>
        </p:spPr>
        <p:txBody>
          <a:bodyPr wrap="square" rtlCol="0">
            <a:spAutoFit/>
          </a:bodyPr>
          <a:lstStyle/>
          <a:p>
            <a:r>
              <a:rPr lang="ja-JP" altLang="ja-JP" sz="1385" dirty="0"/>
              <a:t>○　労働安全衛生法</a:t>
            </a:r>
            <a:r>
              <a:rPr lang="ja-JP" altLang="en-US" sz="1385" dirty="0"/>
              <a:t>（昭和</a:t>
            </a:r>
            <a:r>
              <a:rPr lang="en-US" altLang="ja-JP" sz="1385" dirty="0"/>
              <a:t>47</a:t>
            </a:r>
            <a:r>
              <a:rPr lang="ja-JP" altLang="en-US" sz="1385" dirty="0"/>
              <a:t>年法律第</a:t>
            </a:r>
            <a:r>
              <a:rPr lang="en-US" altLang="ja-JP" sz="1385" dirty="0"/>
              <a:t>57</a:t>
            </a:r>
            <a:r>
              <a:rPr lang="ja-JP" altLang="en-US" sz="1385" dirty="0"/>
              <a:t>号）</a:t>
            </a:r>
            <a:endParaRPr lang="ja-JP" altLang="ja-JP" sz="1385" dirty="0"/>
          </a:p>
          <a:p>
            <a:pPr marL="748831" indent="-580307"/>
            <a:r>
              <a:rPr lang="ja-JP" altLang="ja-JP" sz="1385" dirty="0"/>
              <a:t>第</a:t>
            </a:r>
            <a:r>
              <a:rPr lang="en-US" altLang="ja-JP" sz="1385" dirty="0"/>
              <a:t>23</a:t>
            </a:r>
            <a:r>
              <a:rPr lang="ja-JP" altLang="ja-JP" sz="1385" dirty="0"/>
              <a:t>条　事業者は、労働者を就業させる建設物その他の作業場について、通路、</a:t>
            </a:r>
            <a:r>
              <a:rPr lang="en-US" altLang="ja-JP" sz="1385" dirty="0"/>
              <a:t> </a:t>
            </a:r>
            <a:r>
              <a:rPr lang="ja-JP" altLang="ja-JP" sz="1385" dirty="0"/>
              <a:t>床面、階段等の保全並びに換気、採光、照明、保温、防湿、</a:t>
            </a:r>
            <a:r>
              <a:rPr lang="ja-JP" altLang="ja-JP" sz="1385" u="sng" dirty="0"/>
              <a:t>休養</a:t>
            </a:r>
            <a:r>
              <a:rPr lang="ja-JP" altLang="ja-JP" sz="1385" dirty="0"/>
              <a:t>、避難及び</a:t>
            </a:r>
            <a:r>
              <a:rPr lang="ja-JP" altLang="ja-JP" sz="1385" u="sng" dirty="0"/>
              <a:t>清潔</a:t>
            </a:r>
            <a:r>
              <a:rPr lang="ja-JP" altLang="ja-JP" sz="1385" dirty="0"/>
              <a:t>に必要な措置その他労働者の</a:t>
            </a:r>
            <a:r>
              <a:rPr lang="ja-JP" altLang="ja-JP" sz="1385" u="sng" dirty="0"/>
              <a:t>健康</a:t>
            </a:r>
            <a:r>
              <a:rPr lang="ja-JP" altLang="ja-JP" sz="1385" dirty="0"/>
              <a:t>、</a:t>
            </a:r>
            <a:r>
              <a:rPr lang="ja-JP" altLang="ja-JP" sz="1385" u="sng" dirty="0"/>
              <a:t>風紀及び生命の保持</a:t>
            </a:r>
            <a:r>
              <a:rPr lang="ja-JP" altLang="ja-JP" sz="1385" dirty="0"/>
              <a:t>のため必要な措置を講じなければならない。</a:t>
            </a:r>
            <a:endParaRPr lang="en-US" altLang="ja-JP" sz="1385" dirty="0"/>
          </a:p>
          <a:p>
            <a:pPr marL="748831" indent="-580307"/>
            <a:r>
              <a:rPr lang="ja-JP" altLang="en-US" sz="1385" dirty="0"/>
              <a:t>第</a:t>
            </a:r>
            <a:r>
              <a:rPr lang="en-US" altLang="ja-JP" sz="1385" dirty="0"/>
              <a:t>27</a:t>
            </a:r>
            <a:r>
              <a:rPr lang="ja-JP" altLang="en-US" sz="1385" dirty="0"/>
              <a:t>条　第</a:t>
            </a:r>
            <a:r>
              <a:rPr lang="en-US" altLang="ja-JP" sz="1385" dirty="0"/>
              <a:t>20</a:t>
            </a:r>
            <a:r>
              <a:rPr lang="ja-JP" altLang="en-US" sz="1385" dirty="0"/>
              <a:t>条から第</a:t>
            </a:r>
            <a:r>
              <a:rPr lang="en-US" altLang="ja-JP" sz="1385" dirty="0"/>
              <a:t>25</a:t>
            </a:r>
            <a:r>
              <a:rPr lang="ja-JP" altLang="en-US" sz="1385" dirty="0"/>
              <a:t>条まで及び第</a:t>
            </a:r>
            <a:r>
              <a:rPr lang="en-US" altLang="ja-JP" sz="1385" dirty="0"/>
              <a:t>25</a:t>
            </a:r>
            <a:r>
              <a:rPr lang="ja-JP" altLang="en-US" sz="1385" dirty="0"/>
              <a:t>条の２第１項の規定により事業者が講ずべき措置及び前条の規定　により労働者が守らなければならない事項は、厚生労働省令で定める。</a:t>
            </a:r>
          </a:p>
        </p:txBody>
      </p:sp>
      <p:graphicFrame>
        <p:nvGraphicFramePr>
          <p:cNvPr id="6" name="表 5"/>
          <p:cNvGraphicFramePr>
            <a:graphicFrameLocks noGrp="1"/>
          </p:cNvGraphicFramePr>
          <p:nvPr/>
        </p:nvGraphicFramePr>
        <p:xfrm>
          <a:off x="288472" y="2166090"/>
          <a:ext cx="8532000" cy="4276037"/>
        </p:xfrm>
        <a:graphic>
          <a:graphicData uri="http://schemas.openxmlformats.org/drawingml/2006/table">
            <a:tbl>
              <a:tblPr firstRow="1" bandRow="1">
                <a:tableStyleId>{5C22544A-7EE6-4342-B048-85BDC9FD1C3A}</a:tableStyleId>
              </a:tblPr>
              <a:tblGrid>
                <a:gridCol w="2146160">
                  <a:extLst>
                    <a:ext uri="{9D8B030D-6E8A-4147-A177-3AD203B41FA5}">
                      <a16:colId xmlns:a16="http://schemas.microsoft.com/office/drawing/2014/main" val="20000"/>
                    </a:ext>
                  </a:extLst>
                </a:gridCol>
                <a:gridCol w="3242627">
                  <a:extLst>
                    <a:ext uri="{9D8B030D-6E8A-4147-A177-3AD203B41FA5}">
                      <a16:colId xmlns:a16="http://schemas.microsoft.com/office/drawing/2014/main" val="20001"/>
                    </a:ext>
                  </a:extLst>
                </a:gridCol>
                <a:gridCol w="3143213">
                  <a:extLst>
                    <a:ext uri="{9D8B030D-6E8A-4147-A177-3AD203B41FA5}">
                      <a16:colId xmlns:a16="http://schemas.microsoft.com/office/drawing/2014/main" val="20002"/>
                    </a:ext>
                  </a:extLst>
                </a:gridCol>
              </a:tblGrid>
              <a:tr h="524653">
                <a:tc>
                  <a:txBody>
                    <a:bodyPr/>
                    <a:lstStyle/>
                    <a:p>
                      <a:r>
                        <a:rPr kumimoji="1" lang="ja-JP" altLang="en-US" sz="1400" dirty="0"/>
                        <a:t>事業者の措置する事項</a:t>
                      </a:r>
                    </a:p>
                  </a:txBody>
                  <a:tcPr marT="42203" marB="42203"/>
                </a:tc>
                <a:tc>
                  <a:txBody>
                    <a:bodyPr/>
                    <a:lstStyle/>
                    <a:p>
                      <a:r>
                        <a:rPr kumimoji="1" lang="ja-JP" altLang="en-US" sz="1400" dirty="0"/>
                        <a:t>労働安全衛生規則（安衛則）</a:t>
                      </a:r>
                      <a:endParaRPr kumimoji="1" lang="en-US" altLang="ja-JP" sz="1400" dirty="0"/>
                    </a:p>
                    <a:p>
                      <a:r>
                        <a:rPr kumimoji="1" lang="ja-JP" altLang="en-US" sz="1400" dirty="0"/>
                        <a:t>（事務所以外に適用）</a:t>
                      </a:r>
                      <a:endParaRPr kumimoji="1" lang="en-US" altLang="ja-JP" sz="1400" dirty="0"/>
                    </a:p>
                  </a:txBody>
                  <a:tcPr marT="42203" marB="42203"/>
                </a:tc>
                <a:tc>
                  <a:txBody>
                    <a:bodyPr/>
                    <a:lstStyle/>
                    <a:p>
                      <a:r>
                        <a:rPr kumimoji="1" lang="ja-JP" altLang="en-US" sz="1400" dirty="0"/>
                        <a:t>事務所衛生基準規則（事務所則）</a:t>
                      </a:r>
                      <a:endParaRPr kumimoji="1" lang="en-US" altLang="ja-JP" sz="1400" dirty="0"/>
                    </a:p>
                    <a:p>
                      <a:r>
                        <a:rPr kumimoji="1" lang="ja-JP" altLang="en-US" sz="1400" dirty="0"/>
                        <a:t>（事務所に適用）</a:t>
                      </a:r>
                    </a:p>
                  </a:txBody>
                  <a:tcPr marT="42203" marB="42203"/>
                </a:tc>
                <a:extLst>
                  <a:ext uri="{0D108BD9-81ED-4DB2-BD59-A6C34878D82A}">
                    <a16:rowId xmlns:a16="http://schemas.microsoft.com/office/drawing/2014/main" val="10000"/>
                  </a:ext>
                </a:extLst>
              </a:tr>
              <a:tr h="719234">
                <a:tc>
                  <a:txBody>
                    <a:bodyPr/>
                    <a:lstStyle/>
                    <a:p>
                      <a:r>
                        <a:rPr kumimoji="1" lang="ja-JP" altLang="en-US" sz="1400" dirty="0"/>
                        <a:t>睡眠及び仮眠の設備</a:t>
                      </a:r>
                    </a:p>
                  </a:txBody>
                  <a:tcPr marT="42203" marB="42203"/>
                </a:tc>
                <a:tc gridSpan="2">
                  <a:txBody>
                    <a:bodyPr/>
                    <a:lstStyle/>
                    <a:p>
                      <a:pPr marL="82550" indent="-82550"/>
                      <a:r>
                        <a:rPr kumimoji="1" lang="ja-JP" altLang="en-US" sz="1400" dirty="0"/>
                        <a:t>・夜間に労働者に睡眠を与える必要がある場合や、就業中に仮眠する機会がある場合：睡眠又は仮眠の設備</a:t>
                      </a:r>
                      <a:r>
                        <a:rPr kumimoji="1" lang="ja-JP" altLang="en-US" sz="1400" u="none" dirty="0"/>
                        <a:t>（男女区別）</a:t>
                      </a:r>
                      <a:endParaRPr kumimoji="1" lang="en-US" altLang="ja-JP" sz="1400" u="none" dirty="0"/>
                    </a:p>
                    <a:p>
                      <a:r>
                        <a:rPr kumimoji="1" lang="ja-JP" altLang="en-US" sz="1400" u="none" dirty="0"/>
                        <a:t>　（安衛則第</a:t>
                      </a:r>
                      <a:r>
                        <a:rPr kumimoji="1" lang="en-US" altLang="ja-JP" sz="1400" u="none" dirty="0"/>
                        <a:t>616</a:t>
                      </a:r>
                      <a:r>
                        <a:rPr kumimoji="1" lang="ja-JP" altLang="en-US" sz="1400" u="none" dirty="0"/>
                        <a:t>条、事務所則第</a:t>
                      </a:r>
                      <a:r>
                        <a:rPr kumimoji="1" lang="en-US" altLang="ja-JP" sz="1400" u="none" dirty="0"/>
                        <a:t>20</a:t>
                      </a:r>
                      <a:r>
                        <a:rPr kumimoji="1" lang="ja-JP" altLang="en-US" sz="1400" u="none" dirty="0"/>
                        <a:t>条）</a:t>
                      </a:r>
                    </a:p>
                  </a:txBody>
                  <a:tcPr marT="42203" marB="42203"/>
                </a:tc>
                <a:tc hMerge="1">
                  <a:txBody>
                    <a:bodyPr/>
                    <a:lstStyle/>
                    <a:p>
                      <a:endParaRPr kumimoji="1" lang="ja-JP" altLang="en-US"/>
                    </a:p>
                  </a:txBody>
                  <a:tcPr/>
                </a:tc>
                <a:extLst>
                  <a:ext uri="{0D108BD9-81ED-4DB2-BD59-A6C34878D82A}">
                    <a16:rowId xmlns:a16="http://schemas.microsoft.com/office/drawing/2014/main" val="10001"/>
                  </a:ext>
                </a:extLst>
              </a:tr>
              <a:tr h="719234">
                <a:tc>
                  <a:txBody>
                    <a:bodyPr/>
                    <a:lstStyle/>
                    <a:p>
                      <a:r>
                        <a:rPr kumimoji="1" lang="ja-JP" altLang="en-US" sz="1400" dirty="0"/>
                        <a:t>休養室</a:t>
                      </a:r>
                    </a:p>
                  </a:txBody>
                  <a:tcPr marT="42203" marB="42203"/>
                </a:tc>
                <a:tc gridSpan="2">
                  <a:txBody>
                    <a:bodyPr/>
                    <a:lstStyle/>
                    <a:p>
                      <a:pPr marL="82550" marR="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effectLst/>
                          <a:latin typeface="+mn-lt"/>
                          <a:ea typeface="+mn-ea"/>
                          <a:cs typeface="+mn-cs"/>
                        </a:rPr>
                        <a:t>・</a:t>
                      </a:r>
                      <a:r>
                        <a:rPr kumimoji="1" lang="ja-JP" altLang="ja-JP" sz="1400" kern="1200" dirty="0">
                          <a:solidFill>
                            <a:schemeClr val="dk1"/>
                          </a:solidFill>
                          <a:effectLst/>
                          <a:latin typeface="+mn-lt"/>
                          <a:ea typeface="+mn-ea"/>
                          <a:cs typeface="+mn-cs"/>
                        </a:rPr>
                        <a:t>常時</a:t>
                      </a:r>
                      <a:r>
                        <a:rPr kumimoji="1" lang="en-US" altLang="ja-JP" sz="1400" kern="1200" dirty="0">
                          <a:solidFill>
                            <a:schemeClr val="dk1"/>
                          </a:solidFill>
                          <a:effectLst/>
                          <a:latin typeface="+mn-lt"/>
                          <a:ea typeface="+mn-ea"/>
                          <a:cs typeface="+mn-cs"/>
                        </a:rPr>
                        <a:t>50</a:t>
                      </a:r>
                      <a:r>
                        <a:rPr kumimoji="1" lang="ja-JP" altLang="ja-JP" sz="1400" kern="1200" dirty="0">
                          <a:solidFill>
                            <a:schemeClr val="dk1"/>
                          </a:solidFill>
                          <a:effectLst/>
                          <a:latin typeface="+mn-lt"/>
                          <a:ea typeface="+mn-ea"/>
                          <a:cs typeface="+mn-cs"/>
                        </a:rPr>
                        <a:t>人以上又は常時女性</a:t>
                      </a:r>
                      <a:r>
                        <a:rPr kumimoji="1" lang="en-US" altLang="ja-JP" sz="1400" kern="1200" dirty="0">
                          <a:solidFill>
                            <a:schemeClr val="dk1"/>
                          </a:solidFill>
                          <a:effectLst/>
                          <a:latin typeface="+mn-lt"/>
                          <a:ea typeface="+mn-ea"/>
                          <a:cs typeface="+mn-cs"/>
                        </a:rPr>
                        <a:t>30</a:t>
                      </a:r>
                      <a:r>
                        <a:rPr kumimoji="1" lang="ja-JP" altLang="ja-JP" sz="1400" kern="1200" dirty="0">
                          <a:solidFill>
                            <a:schemeClr val="dk1"/>
                          </a:solidFill>
                          <a:effectLst/>
                          <a:latin typeface="+mn-lt"/>
                          <a:ea typeface="+mn-ea"/>
                          <a:cs typeface="+mn-cs"/>
                        </a:rPr>
                        <a:t>人以上の労働者を使用</a:t>
                      </a:r>
                      <a:r>
                        <a:rPr kumimoji="1" lang="ja-JP" altLang="en-US" sz="1400" kern="1200" dirty="0">
                          <a:solidFill>
                            <a:schemeClr val="dk1"/>
                          </a:solidFill>
                          <a:effectLst/>
                          <a:latin typeface="+mn-lt"/>
                          <a:ea typeface="+mn-ea"/>
                          <a:cs typeface="+mn-cs"/>
                        </a:rPr>
                        <a:t>する場合：</a:t>
                      </a:r>
                      <a:r>
                        <a:rPr kumimoji="1" lang="ja-JP" altLang="ja-JP" sz="1400" kern="1200" dirty="0">
                          <a:solidFill>
                            <a:schemeClr val="dk1"/>
                          </a:solidFill>
                          <a:effectLst/>
                          <a:latin typeface="+mn-lt"/>
                          <a:ea typeface="+mn-ea"/>
                          <a:cs typeface="+mn-cs"/>
                        </a:rPr>
                        <a:t>休養室又は休養所を</a:t>
                      </a:r>
                      <a:r>
                        <a:rPr kumimoji="1" lang="ja-JP" altLang="en-US" sz="1400" kern="1200" dirty="0">
                          <a:solidFill>
                            <a:schemeClr val="dk1"/>
                          </a:solidFill>
                          <a:effectLst/>
                          <a:latin typeface="+mn-lt"/>
                          <a:ea typeface="+mn-ea"/>
                          <a:cs typeface="+mn-cs"/>
                        </a:rPr>
                        <a:t>設置</a:t>
                      </a:r>
                      <a:r>
                        <a:rPr kumimoji="1" lang="ja-JP" altLang="en-US" sz="1400" u="none" kern="1200" dirty="0">
                          <a:solidFill>
                            <a:schemeClr val="dk1"/>
                          </a:solidFill>
                          <a:effectLst/>
                          <a:latin typeface="+mn-lt"/>
                          <a:ea typeface="+mn-ea"/>
                          <a:cs typeface="+mn-cs"/>
                        </a:rPr>
                        <a:t>（</a:t>
                      </a:r>
                      <a:r>
                        <a:rPr kumimoji="1" lang="ja-JP" altLang="ja-JP" sz="1400" u="none" kern="1200" dirty="0">
                          <a:solidFill>
                            <a:schemeClr val="dk1"/>
                          </a:solidFill>
                          <a:effectLst/>
                          <a:latin typeface="+mn-lt"/>
                          <a:ea typeface="+mn-ea"/>
                          <a:cs typeface="+mn-cs"/>
                        </a:rPr>
                        <a:t>男女区別</a:t>
                      </a:r>
                      <a:r>
                        <a:rPr kumimoji="1" lang="ja-JP" altLang="en-US" sz="1400" u="none" kern="1200" dirty="0">
                          <a:solidFill>
                            <a:schemeClr val="dk1"/>
                          </a:solidFill>
                          <a:effectLst/>
                          <a:latin typeface="+mn-lt"/>
                          <a:ea typeface="+mn-ea"/>
                          <a:cs typeface="+mn-cs"/>
                        </a:rPr>
                        <a:t>）</a:t>
                      </a:r>
                      <a:endParaRPr kumimoji="1" lang="en-US" altLang="ja-JP" sz="1400" u="none"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t>（安衛則第</a:t>
                      </a:r>
                      <a:r>
                        <a:rPr kumimoji="1" lang="en-US" altLang="ja-JP" sz="1400" u="none" dirty="0"/>
                        <a:t>618</a:t>
                      </a:r>
                      <a:r>
                        <a:rPr kumimoji="1" lang="ja-JP" altLang="en-US" sz="1400" u="none" dirty="0"/>
                        <a:t>条、事務所則第</a:t>
                      </a:r>
                      <a:r>
                        <a:rPr kumimoji="1" lang="en-US" altLang="ja-JP" sz="1400" u="none" dirty="0"/>
                        <a:t>21</a:t>
                      </a:r>
                      <a:r>
                        <a:rPr kumimoji="1" lang="ja-JP" altLang="en-US" sz="1400" u="none" dirty="0"/>
                        <a:t>条）</a:t>
                      </a:r>
                    </a:p>
                  </a:txBody>
                  <a:tcPr marT="42203" marB="42203"/>
                </a:tc>
                <a:tc hMerge="1">
                  <a:txBody>
                    <a:bodyPr/>
                    <a:lstStyle/>
                    <a:p>
                      <a:endParaRPr kumimoji="1" lang="ja-JP" altLang="en-US"/>
                    </a:p>
                  </a:txBody>
                  <a:tcPr/>
                </a:tc>
                <a:extLst>
                  <a:ext uri="{0D108BD9-81ED-4DB2-BD59-A6C34878D82A}">
                    <a16:rowId xmlns:a16="http://schemas.microsoft.com/office/drawing/2014/main" val="10002"/>
                  </a:ext>
                </a:extLst>
              </a:tr>
              <a:tr h="1145446">
                <a:tc>
                  <a:txBody>
                    <a:bodyPr/>
                    <a:lstStyle/>
                    <a:p>
                      <a:r>
                        <a:rPr kumimoji="1" lang="ja-JP" altLang="en-US" sz="1400" dirty="0"/>
                        <a:t>洗浄又は洗面設備</a:t>
                      </a:r>
                    </a:p>
                  </a:txBody>
                  <a:tcPr marT="42203" marB="42203"/>
                </a:tc>
                <a:tc>
                  <a:txBody>
                    <a:bodyPr/>
                    <a:lstStyle/>
                    <a:p>
                      <a:pPr marL="82550" marR="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・業務により身体又は被服を汚染等するおそれがある場合：洗眼等の設備、更衣設備又は洗濯設備</a:t>
                      </a:r>
                      <a:endParaRPr kumimoji="1" lang="en-US" altLang="ja-JP" sz="1400" b="0" i="0" u="none" strike="noStrike" kern="1200" baseline="0" dirty="0">
                        <a:solidFill>
                          <a:schemeClr val="dk1"/>
                        </a:solidFill>
                        <a:latin typeface="+mn-lt"/>
                        <a:ea typeface="+mn-ea"/>
                        <a:cs typeface="+mn-cs"/>
                      </a:endParaRPr>
                    </a:p>
                    <a:p>
                      <a:pPr marL="82550" marR="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　</a:t>
                      </a:r>
                      <a:r>
                        <a:rPr kumimoji="1" lang="ja-JP" altLang="en-US" sz="1400" u="none" dirty="0"/>
                        <a:t>（安衛則第</a:t>
                      </a:r>
                      <a:r>
                        <a:rPr kumimoji="1" lang="en-US" altLang="ja-JP" sz="1400" u="none" dirty="0"/>
                        <a:t>625</a:t>
                      </a:r>
                      <a:r>
                        <a:rPr kumimoji="1" lang="ja-JP" altLang="en-US" sz="1400" u="none" dirty="0"/>
                        <a:t>条）</a:t>
                      </a:r>
                    </a:p>
                  </a:txBody>
                  <a:tcPr marT="42203" marB="42203"/>
                </a:tc>
                <a:tc>
                  <a:txBody>
                    <a:bodyPr/>
                    <a:lstStyle/>
                    <a:p>
                      <a:r>
                        <a:rPr kumimoji="1" lang="ja-JP" altLang="en-US" sz="1400" b="0" i="0" u="none" strike="noStrike" kern="1200" baseline="0" dirty="0">
                          <a:solidFill>
                            <a:schemeClr val="dk1"/>
                          </a:solidFill>
                          <a:latin typeface="+mn-lt"/>
                          <a:ea typeface="+mn-ea"/>
                          <a:cs typeface="+mn-cs"/>
                        </a:rPr>
                        <a:t>・洗面設備を設置</a:t>
                      </a:r>
                    </a:p>
                    <a:p>
                      <a:pPr marL="82550" marR="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・業務により被服を汚染等するおそれがある場合：更衣設備又は被服の乾燥設備</a:t>
                      </a:r>
                      <a:endParaRPr kumimoji="1" lang="en-US" altLang="ja-JP" sz="1400" b="0" i="0" u="none" strike="noStrike" kern="1200" baseline="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t>　（事務所則第</a:t>
                      </a:r>
                      <a:r>
                        <a:rPr kumimoji="1" lang="en-US" altLang="ja-JP" sz="1400" u="none" dirty="0"/>
                        <a:t>18</a:t>
                      </a:r>
                      <a:r>
                        <a:rPr kumimoji="1" lang="ja-JP" altLang="en-US" sz="1400" u="none" dirty="0"/>
                        <a:t>条）</a:t>
                      </a:r>
                    </a:p>
                  </a:txBody>
                  <a:tcPr marT="42203" marB="42203"/>
                </a:tc>
                <a:extLst>
                  <a:ext uri="{0D108BD9-81ED-4DB2-BD59-A6C34878D82A}">
                    <a16:rowId xmlns:a16="http://schemas.microsoft.com/office/drawing/2014/main" val="10003"/>
                  </a:ext>
                </a:extLst>
              </a:tr>
              <a:tr h="1145446">
                <a:tc>
                  <a:txBody>
                    <a:bodyPr/>
                    <a:lstStyle/>
                    <a:p>
                      <a:r>
                        <a:rPr kumimoji="1" lang="ja-JP" altLang="en-US" sz="1400" dirty="0"/>
                        <a:t>便所</a:t>
                      </a:r>
                    </a:p>
                  </a:txBody>
                  <a:tcPr marT="42203" marB="42203"/>
                </a:tc>
                <a:tc gridSpan="2">
                  <a:txBody>
                    <a:bodyPr/>
                    <a:lstStyle/>
                    <a:p>
                      <a:r>
                        <a:rPr kumimoji="1" lang="ja-JP" altLang="en-US" sz="1400" u="none" dirty="0"/>
                        <a:t>・男女区別</a:t>
                      </a:r>
                      <a:endParaRPr kumimoji="1" lang="en-US" altLang="ja-JP" sz="1400" u="none" dirty="0"/>
                    </a:p>
                    <a:p>
                      <a:r>
                        <a:rPr kumimoji="1" lang="ja-JP" altLang="en-US" sz="1400" u="none" dirty="0"/>
                        <a:t>・</a:t>
                      </a:r>
                      <a:r>
                        <a:rPr lang="ja-JP" altLang="en-US" sz="1400" u="none" dirty="0"/>
                        <a:t>男性用大便所の数は、男性労働者</a:t>
                      </a:r>
                      <a:r>
                        <a:rPr lang="en-US" altLang="ja-JP" sz="1400" u="none" dirty="0"/>
                        <a:t>60</a:t>
                      </a:r>
                      <a:r>
                        <a:rPr lang="ja-JP" altLang="en-US" sz="1400" u="none" dirty="0"/>
                        <a:t>人以内ごとに１個以上</a:t>
                      </a:r>
                    </a:p>
                    <a:p>
                      <a:r>
                        <a:rPr lang="ja-JP" altLang="en-US" sz="1400" u="none" dirty="0"/>
                        <a:t>・男性用小便所の数は、男性労働者</a:t>
                      </a:r>
                      <a:r>
                        <a:rPr lang="en-US" altLang="ja-JP" sz="1400" u="none" dirty="0"/>
                        <a:t>30</a:t>
                      </a:r>
                      <a:r>
                        <a:rPr lang="ja-JP" altLang="en-US" sz="1400" u="none" dirty="0"/>
                        <a:t>人以内ごとに１個以上</a:t>
                      </a:r>
                    </a:p>
                    <a:p>
                      <a:r>
                        <a:rPr lang="ja-JP" altLang="en-US" sz="1400" u="none" dirty="0"/>
                        <a:t>・女性用便所の数は、女性労働者</a:t>
                      </a:r>
                      <a:r>
                        <a:rPr lang="en-US" altLang="ja-JP" sz="1400" u="none" dirty="0"/>
                        <a:t>20</a:t>
                      </a:r>
                      <a:r>
                        <a:rPr lang="ja-JP" altLang="en-US" sz="1400" u="none" dirty="0"/>
                        <a:t>人以内ごとに１個以上</a:t>
                      </a:r>
                      <a:endParaRPr lang="en-US" altLang="ja-JP" sz="1400" u="none"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t>　（安衛則第</a:t>
                      </a:r>
                      <a:r>
                        <a:rPr kumimoji="1" lang="en-US" altLang="ja-JP" sz="1400" u="none" dirty="0"/>
                        <a:t>628</a:t>
                      </a:r>
                      <a:r>
                        <a:rPr kumimoji="1" lang="ja-JP" altLang="en-US" sz="1400" u="none" dirty="0"/>
                        <a:t>条、事務所則第</a:t>
                      </a:r>
                      <a:r>
                        <a:rPr kumimoji="1" lang="en-US" altLang="ja-JP" sz="1400" u="none" dirty="0"/>
                        <a:t>17</a:t>
                      </a:r>
                      <a:r>
                        <a:rPr kumimoji="1" lang="ja-JP" altLang="en-US" sz="1400" u="none" dirty="0"/>
                        <a:t>条）</a:t>
                      </a:r>
                    </a:p>
                  </a:txBody>
                  <a:tcPr marT="42203" marB="42203"/>
                </a:tc>
                <a:tc hMerge="1">
                  <a:txBody>
                    <a:bodyPr/>
                    <a:lstStyle/>
                    <a:p>
                      <a:endParaRPr kumimoji="1" lang="ja-JP" alt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515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781345D-C219-4A25-83AD-300CCBBFA881}" type="slidenum">
              <a:rPr lang="ja-JP" altLang="en-US" smtClean="0">
                <a:solidFill>
                  <a:prstClr val="black">
                    <a:tint val="75000"/>
                  </a:prstClr>
                </a:solidFill>
              </a:rPr>
              <a:pPr/>
              <a:t>23</a:t>
            </a:fld>
            <a:endParaRPr lang="ja-JP" altLang="en-US" dirty="0">
              <a:solidFill>
                <a:prstClr val="black">
                  <a:tint val="75000"/>
                </a:prstClr>
              </a:solidFill>
            </a:endParaRPr>
          </a:p>
        </p:txBody>
      </p:sp>
      <p:pic>
        <p:nvPicPr>
          <p:cNvPr id="2" name="図 1"/>
          <p:cNvPicPr>
            <a:picLocks noChangeAspect="1"/>
          </p:cNvPicPr>
          <p:nvPr/>
        </p:nvPicPr>
        <p:blipFill>
          <a:blip r:embed="rId3"/>
          <a:stretch>
            <a:fillRect/>
          </a:stretch>
        </p:blipFill>
        <p:spPr>
          <a:xfrm>
            <a:off x="305849" y="504368"/>
            <a:ext cx="8812823" cy="5465266"/>
          </a:xfrm>
          <a:prstGeom prst="rect">
            <a:avLst/>
          </a:prstGeom>
        </p:spPr>
      </p:pic>
    </p:spTree>
    <p:extLst>
      <p:ext uri="{BB962C8B-B14F-4D97-AF65-F5344CB8AC3E}">
        <p14:creationId xmlns:p14="http://schemas.microsoft.com/office/powerpoint/2010/main" val="318073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24</a:t>
            </a:fld>
            <a:endParaRPr kumimoji="1" lang="ja-JP" altLang="en-US"/>
          </a:p>
        </p:txBody>
      </p:sp>
      <p:sp>
        <p:nvSpPr>
          <p:cNvPr id="4" name="正方形/長方形 3"/>
          <p:cNvSpPr/>
          <p:nvPr/>
        </p:nvSpPr>
        <p:spPr>
          <a:xfrm>
            <a:off x="133473" y="2204863"/>
            <a:ext cx="8836025" cy="43903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3600" dirty="0"/>
              <a:t>定期健康診断の有所見率の推移（項目別）</a:t>
            </a:r>
            <a:endParaRPr lang="ja-JP" altLang="en-US" sz="3600" b="1" dirty="0">
              <a:solidFill>
                <a:prstClr val="black"/>
              </a:solidFill>
              <a:latin typeface="HG丸ｺﾞｼｯｸM-PRO" pitchFamily="50" charset="-128"/>
              <a:ea typeface="HG丸ｺﾞｼｯｸM-PRO" pitchFamily="50" charset="-128"/>
            </a:endParaRPr>
          </a:p>
        </p:txBody>
      </p:sp>
      <p:pic>
        <p:nvPicPr>
          <p:cNvPr id="5" name="図 4"/>
          <p:cNvPicPr>
            <a:picLocks noChangeAspect="1"/>
          </p:cNvPicPr>
          <p:nvPr/>
        </p:nvPicPr>
        <p:blipFill>
          <a:blip r:embed="rId3"/>
          <a:stretch>
            <a:fillRect/>
          </a:stretch>
        </p:blipFill>
        <p:spPr>
          <a:xfrm>
            <a:off x="106806" y="2708919"/>
            <a:ext cx="8839200" cy="3452659"/>
          </a:xfrm>
          <a:prstGeom prst="rect">
            <a:avLst/>
          </a:prstGeom>
        </p:spPr>
      </p:pic>
      <p:pic>
        <p:nvPicPr>
          <p:cNvPr id="6" name="図 5"/>
          <p:cNvPicPr>
            <a:picLocks noChangeAspect="1"/>
          </p:cNvPicPr>
          <p:nvPr/>
        </p:nvPicPr>
        <p:blipFill>
          <a:blip r:embed="rId4"/>
          <a:stretch>
            <a:fillRect/>
          </a:stretch>
        </p:blipFill>
        <p:spPr>
          <a:xfrm>
            <a:off x="340169" y="6226596"/>
            <a:ext cx="8372475" cy="180975"/>
          </a:xfrm>
          <a:prstGeom prst="rect">
            <a:avLst/>
          </a:prstGeom>
        </p:spPr>
      </p:pic>
      <p:sp>
        <p:nvSpPr>
          <p:cNvPr id="7" name="正方形/長方形 6"/>
          <p:cNvSpPr/>
          <p:nvPr/>
        </p:nvSpPr>
        <p:spPr>
          <a:xfrm>
            <a:off x="154062" y="188640"/>
            <a:ext cx="8836025" cy="76584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3600" dirty="0"/>
              <a:t>定期健康診断の有所見率の推移</a:t>
            </a:r>
            <a:endParaRPr lang="ja-JP" altLang="en-US" sz="3600" b="1" dirty="0">
              <a:solidFill>
                <a:prstClr val="black"/>
              </a:solidFill>
              <a:latin typeface="HG丸ｺﾞｼｯｸM-PRO" pitchFamily="50" charset="-128"/>
              <a:ea typeface="HG丸ｺﾞｼｯｸM-PRO" pitchFamily="50" charset="-128"/>
            </a:endParaRPr>
          </a:p>
        </p:txBody>
      </p:sp>
      <p:pic>
        <p:nvPicPr>
          <p:cNvPr id="8" name="図 7"/>
          <p:cNvPicPr>
            <a:picLocks noChangeAspect="1"/>
          </p:cNvPicPr>
          <p:nvPr/>
        </p:nvPicPr>
        <p:blipFill>
          <a:blip r:embed="rId5"/>
          <a:stretch>
            <a:fillRect/>
          </a:stretch>
        </p:blipFill>
        <p:spPr>
          <a:xfrm>
            <a:off x="185084" y="1023842"/>
            <a:ext cx="8805003" cy="1116002"/>
          </a:xfrm>
          <a:prstGeom prst="rect">
            <a:avLst/>
          </a:prstGeom>
        </p:spPr>
      </p:pic>
    </p:spTree>
    <p:extLst>
      <p:ext uri="{BB962C8B-B14F-4D97-AF65-F5344CB8AC3E}">
        <p14:creationId xmlns:p14="http://schemas.microsoft.com/office/powerpoint/2010/main" val="3579894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25</a:t>
            </a:fld>
            <a:endParaRPr kumimoji="1" lang="ja-JP" altLang="en-US"/>
          </a:p>
        </p:txBody>
      </p:sp>
      <p:pic>
        <p:nvPicPr>
          <p:cNvPr id="4" name="図 3"/>
          <p:cNvPicPr>
            <a:picLocks noChangeAspect="1"/>
          </p:cNvPicPr>
          <p:nvPr/>
        </p:nvPicPr>
        <p:blipFill>
          <a:blip r:embed="rId3"/>
          <a:stretch>
            <a:fillRect/>
          </a:stretch>
        </p:blipFill>
        <p:spPr>
          <a:xfrm>
            <a:off x="157163" y="1052736"/>
            <a:ext cx="8447286" cy="5557614"/>
          </a:xfrm>
          <a:prstGeom prst="rect">
            <a:avLst/>
          </a:prstGeom>
        </p:spPr>
      </p:pic>
      <p:sp>
        <p:nvSpPr>
          <p:cNvPr id="5" name="正方形/長方形 4"/>
          <p:cNvSpPr/>
          <p:nvPr/>
        </p:nvSpPr>
        <p:spPr>
          <a:xfrm>
            <a:off x="323528" y="95209"/>
            <a:ext cx="8496945" cy="76584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3600" dirty="0"/>
              <a:t>定期健康診断の有所見率の推移（項目別）</a:t>
            </a:r>
            <a:endParaRPr lang="ja-JP" altLang="en-US" sz="3600" b="1" dirty="0">
              <a:solidFill>
                <a:prstClr val="black"/>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9920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26</a:t>
            </a:fld>
            <a:endParaRPr kumimoji="1" lang="ja-JP" altLang="en-US"/>
          </a:p>
        </p:txBody>
      </p:sp>
      <p:sp>
        <p:nvSpPr>
          <p:cNvPr id="3" name="正方形/長方形 2"/>
          <p:cNvSpPr/>
          <p:nvPr/>
        </p:nvSpPr>
        <p:spPr>
          <a:xfrm>
            <a:off x="154062" y="188640"/>
            <a:ext cx="8836025" cy="765845"/>
          </a:xfrm>
          <a:prstGeom prst="rect">
            <a:avLst/>
          </a:prstGeom>
          <a:gradFill>
            <a:gsLst>
              <a:gs pos="0">
                <a:srgbClr val="92D050"/>
              </a:gs>
              <a:gs pos="50000">
                <a:schemeClr val="accent1">
                  <a:tint val="44500"/>
                  <a:satMod val="160000"/>
                </a:schemeClr>
              </a:gs>
              <a:gs pos="100000">
                <a:schemeClr val="accent1">
                  <a:tint val="23500"/>
                  <a:satMod val="160000"/>
                </a:schemeClr>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3200" dirty="0">
                <a:solidFill>
                  <a:prstClr val="black"/>
                </a:solidFill>
              </a:rPr>
              <a:t>業務上疾病の発生状況</a:t>
            </a:r>
            <a:endParaRPr lang="ja-JP" altLang="en-US" sz="3600" b="1" dirty="0">
              <a:solidFill>
                <a:prstClr val="black"/>
              </a:solidFill>
              <a:latin typeface="HG丸ｺﾞｼｯｸM-PRO" pitchFamily="50" charset="-128"/>
              <a:ea typeface="HG丸ｺﾞｼｯｸM-PRO" pitchFamily="50" charset="-128"/>
            </a:endParaRPr>
          </a:p>
        </p:txBody>
      </p:sp>
      <p:graphicFrame>
        <p:nvGraphicFramePr>
          <p:cNvPr id="5" name="Chart 5"/>
          <p:cNvGraphicFramePr>
            <a:graphicFrameLocks/>
          </p:cNvGraphicFramePr>
          <p:nvPr/>
        </p:nvGraphicFramePr>
        <p:xfrm>
          <a:off x="451571" y="1918854"/>
          <a:ext cx="8240857" cy="30202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0991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27</a:t>
            </a:fld>
            <a:endParaRPr kumimoji="1" lang="ja-JP" altLang="en-US"/>
          </a:p>
        </p:txBody>
      </p:sp>
      <p:sp>
        <p:nvSpPr>
          <p:cNvPr id="3" name="正方形/長方形 2"/>
          <p:cNvSpPr/>
          <p:nvPr/>
        </p:nvSpPr>
        <p:spPr>
          <a:xfrm>
            <a:off x="154062" y="188640"/>
            <a:ext cx="8836025" cy="765845"/>
          </a:xfrm>
          <a:prstGeom prst="rect">
            <a:avLst/>
          </a:prstGeom>
          <a:gradFill>
            <a:gsLst>
              <a:gs pos="0">
                <a:srgbClr val="92D050"/>
              </a:gs>
              <a:gs pos="50000">
                <a:schemeClr val="accent1">
                  <a:tint val="44500"/>
                  <a:satMod val="160000"/>
                </a:schemeClr>
              </a:gs>
              <a:gs pos="100000">
                <a:schemeClr val="accent1">
                  <a:tint val="23500"/>
                  <a:satMod val="160000"/>
                </a:schemeClr>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3200" dirty="0">
                <a:solidFill>
                  <a:prstClr val="black"/>
                </a:solidFill>
              </a:rPr>
              <a:t>業務上疾病の発生状況</a:t>
            </a:r>
            <a:endParaRPr lang="ja-JP" altLang="en-US" sz="3600" b="1" dirty="0">
              <a:solidFill>
                <a:prstClr val="black"/>
              </a:solidFill>
              <a:latin typeface="HG丸ｺﾞｼｯｸM-PRO" pitchFamily="50" charset="-128"/>
              <a:ea typeface="HG丸ｺﾞｼｯｸM-PRO" pitchFamily="50" charset="-128"/>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62" y="6021288"/>
            <a:ext cx="8306370" cy="8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hart 2"/>
          <p:cNvGraphicFramePr>
            <a:graphicFrameLocks/>
          </p:cNvGraphicFramePr>
          <p:nvPr/>
        </p:nvGraphicFramePr>
        <p:xfrm>
          <a:off x="327996" y="954485"/>
          <a:ext cx="8240857" cy="26803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4"/>
          <p:cNvGraphicFramePr>
            <a:graphicFrameLocks/>
          </p:cNvGraphicFramePr>
          <p:nvPr/>
        </p:nvGraphicFramePr>
        <p:xfrm>
          <a:off x="323234" y="3634843"/>
          <a:ext cx="8250382" cy="23864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730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ja-JP" dirty="0"/>
              <a:t>業種別</a:t>
            </a:r>
            <a:r>
              <a:rPr lang="ja-JP" altLang="en-US" dirty="0"/>
              <a:t>酸素欠乏症等の</a:t>
            </a:r>
            <a:r>
              <a:rPr lang="ja-JP" altLang="ja-JP" dirty="0"/>
              <a:t>発生状況</a:t>
            </a:r>
            <a:br>
              <a:rPr lang="en-US" altLang="ja-JP" dirty="0"/>
            </a:br>
            <a:r>
              <a:rPr lang="ja-JP" altLang="ja-JP" dirty="0"/>
              <a:t>（平成</a:t>
            </a:r>
            <a:r>
              <a:rPr lang="en-US" altLang="ja-JP" dirty="0"/>
              <a:t>10</a:t>
            </a:r>
            <a:r>
              <a:rPr lang="ja-JP" altLang="ja-JP" dirty="0"/>
              <a:t>年～平成</a:t>
            </a:r>
            <a:r>
              <a:rPr lang="en-US" altLang="ja-JP" dirty="0"/>
              <a:t>29</a:t>
            </a:r>
            <a:r>
              <a:rPr lang="ja-JP" altLang="ja-JP" dirty="0"/>
              <a:t>年）</a:t>
            </a:r>
            <a:endParaRPr kumimoji="1" lang="ja-JP" altLang="en-US" dirty="0"/>
          </a:p>
        </p:txBody>
      </p:sp>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28</a:t>
            </a:fld>
            <a:endParaRPr kumimoji="1" lang="ja-JP" altLang="en-US"/>
          </a:p>
        </p:txBody>
      </p:sp>
      <p:graphicFrame>
        <p:nvGraphicFramePr>
          <p:cNvPr id="5" name="コンテンツ プレースホルダー 4"/>
          <p:cNvGraphicFramePr>
            <a:graphicFrameLocks noGrp="1"/>
          </p:cNvGraphicFramePr>
          <p:nvPr>
            <p:ph idx="1"/>
          </p:nvPr>
        </p:nvGraphicFramePr>
        <p:xfrm>
          <a:off x="457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4567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979616"/>
            <a:ext cx="8527976" cy="3177576"/>
          </a:xfrm>
        </p:spPr>
        <p:txBody>
          <a:bodyPr>
            <a:normAutofit fontScale="90000"/>
          </a:bodyPr>
          <a:lstStyle/>
          <a:p>
            <a:r>
              <a:rPr lang="ja-JP" altLang="en-US" sz="3200" dirty="0"/>
              <a:t>　　　　　</a:t>
            </a:r>
            <a:r>
              <a:rPr lang="ja-JP" altLang="en-US" sz="3200" dirty="0">
                <a:solidFill>
                  <a:prstClr val="black"/>
                </a:solidFill>
              </a:rPr>
              <a:t>情報機器作業ガイドラインの改正</a:t>
            </a:r>
            <a:br>
              <a:rPr lang="en-US" altLang="ja-JP" sz="3200" dirty="0"/>
            </a:br>
            <a:r>
              <a:rPr lang="ja-JP" altLang="en-US" sz="3200" dirty="0"/>
              <a:t>　　　　　産業医への情報提供等</a:t>
            </a:r>
            <a:br>
              <a:rPr lang="en-US" altLang="ja-JP" sz="3200" dirty="0"/>
            </a:br>
            <a:r>
              <a:rPr lang="ja-JP" altLang="en-US" sz="3200" dirty="0"/>
              <a:t>　　　　</a:t>
            </a:r>
            <a:r>
              <a:rPr lang="ja-JP" altLang="en-US" sz="3100" dirty="0">
                <a:solidFill>
                  <a:prstClr val="black"/>
                </a:solidFill>
              </a:rPr>
              <a:t>　化学物質に関する規制強化</a:t>
            </a:r>
            <a:br>
              <a:rPr lang="en-US" altLang="ja-JP" sz="3100" dirty="0">
                <a:solidFill>
                  <a:prstClr val="black"/>
                </a:solidFill>
              </a:rPr>
            </a:br>
            <a:r>
              <a:rPr lang="ja-JP" altLang="en-US" sz="3100" dirty="0">
                <a:solidFill>
                  <a:prstClr val="black"/>
                </a:solidFill>
              </a:rPr>
              <a:t>　　　　</a:t>
            </a:r>
            <a:r>
              <a:rPr lang="ja-JP" altLang="en-US" sz="3200" dirty="0">
                <a:solidFill>
                  <a:prstClr val="black"/>
                </a:solidFill>
              </a:rPr>
              <a:t>　伐木作業等規制の強化</a:t>
            </a:r>
            <a:br>
              <a:rPr lang="en-US" altLang="ja-JP" sz="3200" dirty="0">
                <a:solidFill>
                  <a:prstClr val="black"/>
                </a:solidFill>
              </a:rPr>
            </a:br>
            <a:r>
              <a:rPr lang="ja-JP" altLang="en-US" sz="3200" dirty="0">
                <a:solidFill>
                  <a:prstClr val="black"/>
                </a:solidFill>
              </a:rPr>
              <a:t>　　　　　安全帯、小型移動式クレーン関連の改正</a:t>
            </a:r>
            <a:br>
              <a:rPr lang="en-US" altLang="ja-JP" sz="3200" dirty="0">
                <a:solidFill>
                  <a:prstClr val="black"/>
                </a:solidFill>
              </a:rPr>
            </a:br>
            <a:r>
              <a:rPr lang="ja-JP" altLang="en-US" sz="3200" dirty="0">
                <a:solidFill>
                  <a:prstClr val="black"/>
                </a:solidFill>
              </a:rPr>
              <a:t>　　　　　石綿則の改正（今後）</a:t>
            </a:r>
            <a:br>
              <a:rPr lang="en-US" altLang="ja-JP" sz="3100" dirty="0"/>
            </a:br>
            <a:endParaRPr kumimoji="1" lang="ja-JP" altLang="en-US" sz="3100" dirty="0"/>
          </a:p>
        </p:txBody>
      </p:sp>
      <p:sp>
        <p:nvSpPr>
          <p:cNvPr id="6" name="テキスト プレースホルダー 5"/>
          <p:cNvSpPr>
            <a:spLocks noGrp="1"/>
          </p:cNvSpPr>
          <p:nvPr>
            <p:ph type="body" idx="1"/>
          </p:nvPr>
        </p:nvSpPr>
        <p:spPr>
          <a:xfrm>
            <a:off x="683568" y="188640"/>
            <a:ext cx="7772400" cy="1500187"/>
          </a:xfrm>
        </p:spPr>
        <p:txBody>
          <a:bodyPr/>
          <a:lstStyle/>
          <a:p>
            <a:pPr algn="ctr"/>
            <a:r>
              <a:rPr lang="en-US" altLang="ja-JP" sz="3600" b="1" cap="all" dirty="0">
                <a:solidFill>
                  <a:prstClr val="black"/>
                </a:solidFill>
                <a:cs typeface="+mj-cs"/>
              </a:rPr>
              <a:t>2</a:t>
            </a:r>
            <a:r>
              <a:rPr lang="ja-JP" altLang="en-US" sz="3600" b="1" cap="all" dirty="0">
                <a:solidFill>
                  <a:prstClr val="black"/>
                </a:solidFill>
                <a:cs typeface="+mj-cs"/>
              </a:rPr>
              <a:t>　労働安全衛生法令の改正について</a:t>
            </a:r>
            <a:endParaRPr kumimoji="1" lang="ja-JP" altLang="en-US" dirty="0"/>
          </a:p>
        </p:txBody>
      </p:sp>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29</a:t>
            </a:fld>
            <a:endParaRPr kumimoji="1" lang="ja-JP" altLang="en-US"/>
          </a:p>
        </p:txBody>
      </p:sp>
    </p:spTree>
    <p:extLst>
      <p:ext uri="{BB962C8B-B14F-4D97-AF65-F5344CB8AC3E}">
        <p14:creationId xmlns:p14="http://schemas.microsoft.com/office/powerpoint/2010/main" val="350152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18582" y="1124744"/>
            <a:ext cx="8707429" cy="5336792"/>
          </a:xfrm>
          <a:prstGeom prst="rect">
            <a:avLst/>
          </a:prstGeom>
        </p:spPr>
      </p:pic>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3</a:t>
            </a:fld>
            <a:endParaRPr kumimoji="1" lang="ja-JP" altLang="en-US" dirty="0"/>
          </a:p>
        </p:txBody>
      </p:sp>
      <p:sp>
        <p:nvSpPr>
          <p:cNvPr id="6" name="タイトル 1"/>
          <p:cNvSpPr txBox="1">
            <a:spLocks/>
          </p:cNvSpPr>
          <p:nvPr/>
        </p:nvSpPr>
        <p:spPr>
          <a:xfrm>
            <a:off x="323528" y="-171400"/>
            <a:ext cx="8820472" cy="4107218"/>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t>１　労働災害の発生状況等について</a:t>
            </a:r>
          </a:p>
        </p:txBody>
      </p:sp>
    </p:spTree>
    <p:extLst>
      <p:ext uri="{BB962C8B-B14F-4D97-AF65-F5344CB8AC3E}">
        <p14:creationId xmlns:p14="http://schemas.microsoft.com/office/powerpoint/2010/main" val="2939821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30</a:t>
            </a:fld>
            <a:endParaRPr kumimoji="1" lang="ja-JP" altLang="en-US"/>
          </a:p>
        </p:txBody>
      </p:sp>
      <p:graphicFrame>
        <p:nvGraphicFramePr>
          <p:cNvPr id="5" name="表 4"/>
          <p:cNvGraphicFramePr>
            <a:graphicFrameLocks noGrp="1"/>
          </p:cNvGraphicFramePr>
          <p:nvPr/>
        </p:nvGraphicFramePr>
        <p:xfrm>
          <a:off x="417849" y="1361005"/>
          <a:ext cx="8109207" cy="4275836"/>
        </p:xfrm>
        <a:graphic>
          <a:graphicData uri="http://schemas.openxmlformats.org/drawingml/2006/table">
            <a:tbl>
              <a:tblPr firstRow="1" firstCol="1" bandRow="1">
                <a:tableStyleId>{5C22544A-7EE6-4342-B048-85BDC9FD1C3A}</a:tableStyleId>
              </a:tblPr>
              <a:tblGrid>
                <a:gridCol w="2160288">
                  <a:extLst>
                    <a:ext uri="{9D8B030D-6E8A-4147-A177-3AD203B41FA5}">
                      <a16:colId xmlns:a16="http://schemas.microsoft.com/office/drawing/2014/main" val="133787794"/>
                    </a:ext>
                  </a:extLst>
                </a:gridCol>
                <a:gridCol w="2230582">
                  <a:extLst>
                    <a:ext uri="{9D8B030D-6E8A-4147-A177-3AD203B41FA5}">
                      <a16:colId xmlns:a16="http://schemas.microsoft.com/office/drawing/2014/main" val="3550490597"/>
                    </a:ext>
                  </a:extLst>
                </a:gridCol>
                <a:gridCol w="3718337">
                  <a:extLst>
                    <a:ext uri="{9D8B030D-6E8A-4147-A177-3AD203B41FA5}">
                      <a16:colId xmlns:a16="http://schemas.microsoft.com/office/drawing/2014/main" val="3657805872"/>
                    </a:ext>
                  </a:extLst>
                </a:gridCol>
              </a:tblGrid>
              <a:tr h="196948">
                <a:tc>
                  <a:txBody>
                    <a:bodyPr/>
                    <a:lstStyle/>
                    <a:p>
                      <a:pPr algn="ctr">
                        <a:spcAft>
                          <a:spcPts val="0"/>
                        </a:spcAft>
                      </a:pPr>
                      <a:r>
                        <a:rPr lang="ja-JP" sz="1300" kern="100" dirty="0">
                          <a:effectLst/>
                        </a:rPr>
                        <a:t>作業区分</a:t>
                      </a:r>
                      <a:endParaRPr lang="ja-JP" sz="13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nchor="ctr"/>
                </a:tc>
                <a:tc>
                  <a:txBody>
                    <a:bodyPr/>
                    <a:lstStyle/>
                    <a:p>
                      <a:pPr algn="ctr">
                        <a:spcAft>
                          <a:spcPts val="0"/>
                        </a:spcAft>
                      </a:pPr>
                      <a:r>
                        <a:rPr lang="ja-JP" sz="1300" kern="100" dirty="0">
                          <a:effectLst/>
                        </a:rPr>
                        <a:t>作業区分の定義</a:t>
                      </a:r>
                      <a:endParaRPr lang="ja-JP" sz="13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nchor="ctr"/>
                </a:tc>
                <a:tc>
                  <a:txBody>
                    <a:bodyPr/>
                    <a:lstStyle/>
                    <a:p>
                      <a:pPr algn="ctr">
                        <a:spcAft>
                          <a:spcPts val="0"/>
                        </a:spcAft>
                      </a:pPr>
                      <a:r>
                        <a:rPr lang="ja-JP" sz="1300" kern="100" dirty="0">
                          <a:effectLst/>
                        </a:rPr>
                        <a:t>作業の例</a:t>
                      </a:r>
                      <a:endParaRPr lang="ja-JP" sz="13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nchor="ctr"/>
                </a:tc>
                <a:extLst>
                  <a:ext uri="{0D108BD9-81ED-4DB2-BD59-A6C34878D82A}">
                    <a16:rowId xmlns:a16="http://schemas.microsoft.com/office/drawing/2014/main" val="3844475431"/>
                  </a:ext>
                </a:extLst>
              </a:tr>
              <a:tr h="1827942">
                <a:tc>
                  <a:txBody>
                    <a:bodyPr/>
                    <a:lstStyle/>
                    <a:p>
                      <a:pPr algn="just">
                        <a:spcAft>
                          <a:spcPts val="0"/>
                        </a:spcAft>
                      </a:pPr>
                      <a:r>
                        <a:rPr lang="ja-JP" sz="1100" kern="100" dirty="0">
                          <a:effectLst/>
                        </a:rPr>
                        <a:t>作業時間又は作業内容に相当程度拘束性があると考えられるもの</a:t>
                      </a:r>
                      <a:endParaRPr lang="en-US" altLang="ja-JP" sz="1100" kern="1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100" dirty="0"/>
                        <a:t>（全ての者が健診対象）</a:t>
                      </a:r>
                    </a:p>
                    <a:p>
                      <a:pPr algn="just">
                        <a:spcAft>
                          <a:spcPts val="0"/>
                        </a:spcAft>
                      </a:pPr>
                      <a:endParaRPr lang="ja-JP" sz="11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tc>
                <a:tc>
                  <a:txBody>
                    <a:bodyPr/>
                    <a:lstStyle/>
                    <a:p>
                      <a:pPr algn="just">
                        <a:spcAft>
                          <a:spcPts val="0"/>
                        </a:spcAft>
                      </a:pPr>
                      <a:r>
                        <a:rPr lang="ja-JP" sz="1100" kern="100" dirty="0">
                          <a:effectLst/>
                        </a:rPr>
                        <a:t>１日に</a:t>
                      </a:r>
                      <a:r>
                        <a:rPr lang="en-US" sz="1100" kern="100" dirty="0">
                          <a:effectLst/>
                        </a:rPr>
                        <a:t>4</a:t>
                      </a:r>
                      <a:r>
                        <a:rPr lang="ja-JP" sz="1100" kern="100" dirty="0">
                          <a:effectLst/>
                        </a:rPr>
                        <a:t>時間以上情報機器作業を行う者であって、次のいずれかに該当するもの</a:t>
                      </a:r>
                    </a:p>
                    <a:p>
                      <a:pPr algn="just">
                        <a:spcAft>
                          <a:spcPts val="0"/>
                        </a:spcAft>
                      </a:pPr>
                      <a:r>
                        <a:rPr lang="ja-JP" sz="1100" kern="100" dirty="0">
                          <a:effectLst/>
                        </a:rPr>
                        <a:t>・作業中は常時ディスプレイを注視する、又は入力装置を操作する必要がある</a:t>
                      </a:r>
                    </a:p>
                    <a:p>
                      <a:pPr algn="just">
                        <a:spcAft>
                          <a:spcPts val="0"/>
                        </a:spcAft>
                      </a:pPr>
                      <a:r>
                        <a:rPr lang="ja-JP" sz="1100" kern="100" dirty="0">
                          <a:effectLst/>
                        </a:rPr>
                        <a:t>・作業中、労働者の裁量で適宜休憩を取ることや作業姿勢を変更することが困難である</a:t>
                      </a:r>
                      <a:endParaRPr lang="ja-JP" sz="11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tc>
                <a:tc>
                  <a:txBody>
                    <a:bodyPr/>
                    <a:lstStyle/>
                    <a:p>
                      <a:pPr algn="just">
                        <a:spcAft>
                          <a:spcPts val="0"/>
                        </a:spcAft>
                      </a:pPr>
                      <a:r>
                        <a:rPr lang="ja-JP" sz="1100" kern="100" dirty="0">
                          <a:effectLst/>
                        </a:rPr>
                        <a:t>・コールセンターで相談対応（その対応録をパソコンに入力）</a:t>
                      </a:r>
                    </a:p>
                    <a:p>
                      <a:pPr algn="just">
                        <a:spcAft>
                          <a:spcPts val="0"/>
                        </a:spcAft>
                      </a:pPr>
                      <a:r>
                        <a:rPr lang="ja-JP" sz="1100" kern="100" dirty="0">
                          <a:effectLst/>
                        </a:rPr>
                        <a:t>・モニターによる監視・点検・保守</a:t>
                      </a:r>
                    </a:p>
                    <a:p>
                      <a:pPr algn="just">
                        <a:spcAft>
                          <a:spcPts val="0"/>
                        </a:spcAft>
                      </a:pPr>
                      <a:r>
                        <a:rPr lang="ja-JP" sz="1100" kern="100" dirty="0">
                          <a:effectLst/>
                        </a:rPr>
                        <a:t>・パソコンを用いた校正・編集・デザイン</a:t>
                      </a:r>
                    </a:p>
                    <a:p>
                      <a:pPr algn="just">
                        <a:spcAft>
                          <a:spcPts val="0"/>
                        </a:spcAft>
                      </a:pPr>
                      <a:r>
                        <a:rPr lang="ja-JP" sz="1100" kern="100" dirty="0">
                          <a:effectLst/>
                        </a:rPr>
                        <a:t>・プログラミング</a:t>
                      </a:r>
                    </a:p>
                    <a:p>
                      <a:pPr algn="just">
                        <a:spcAft>
                          <a:spcPts val="0"/>
                        </a:spcAft>
                      </a:pPr>
                      <a:r>
                        <a:rPr lang="ja-JP" sz="1100" kern="100" dirty="0">
                          <a:effectLst/>
                        </a:rPr>
                        <a:t>・</a:t>
                      </a:r>
                      <a:r>
                        <a:rPr lang="en-US" sz="1100" kern="100" dirty="0">
                          <a:effectLst/>
                        </a:rPr>
                        <a:t>CAD</a:t>
                      </a:r>
                      <a:r>
                        <a:rPr lang="ja-JP" sz="1100" kern="100" dirty="0">
                          <a:effectLst/>
                        </a:rPr>
                        <a:t>作業</a:t>
                      </a:r>
                    </a:p>
                    <a:p>
                      <a:pPr algn="just">
                        <a:spcAft>
                          <a:spcPts val="0"/>
                        </a:spcAft>
                      </a:pPr>
                      <a:r>
                        <a:rPr lang="ja-JP" sz="1100" kern="100" dirty="0">
                          <a:effectLst/>
                        </a:rPr>
                        <a:t>・伝票処理</a:t>
                      </a:r>
                    </a:p>
                    <a:p>
                      <a:pPr algn="just">
                        <a:spcAft>
                          <a:spcPts val="0"/>
                        </a:spcAft>
                      </a:pPr>
                      <a:r>
                        <a:rPr lang="ja-JP" sz="1100" kern="100" dirty="0">
                          <a:effectLst/>
                        </a:rPr>
                        <a:t>・テープ起こし（音声の文書化作業）</a:t>
                      </a:r>
                    </a:p>
                    <a:p>
                      <a:pPr algn="just">
                        <a:spcAft>
                          <a:spcPts val="0"/>
                        </a:spcAft>
                      </a:pPr>
                      <a:r>
                        <a:rPr lang="ja-JP" sz="1100" kern="100" dirty="0">
                          <a:effectLst/>
                        </a:rPr>
                        <a:t>・データ入力</a:t>
                      </a:r>
                    </a:p>
                    <a:p>
                      <a:pPr algn="just">
                        <a:spcAft>
                          <a:spcPts val="0"/>
                        </a:spcAft>
                      </a:pPr>
                      <a:r>
                        <a:rPr lang="en-US" sz="1100" kern="100" dirty="0">
                          <a:effectLst/>
                        </a:rPr>
                        <a:t> </a:t>
                      </a:r>
                      <a:endParaRPr lang="ja-JP" sz="11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tc>
                <a:extLst>
                  <a:ext uri="{0D108BD9-81ED-4DB2-BD59-A6C34878D82A}">
                    <a16:rowId xmlns:a16="http://schemas.microsoft.com/office/drawing/2014/main" val="49098264"/>
                  </a:ext>
                </a:extLst>
              </a:tr>
              <a:tr h="2249774">
                <a:tc>
                  <a:txBody>
                    <a:bodyPr/>
                    <a:lstStyle/>
                    <a:p>
                      <a:pPr algn="just">
                        <a:spcAft>
                          <a:spcPts val="0"/>
                        </a:spcAft>
                      </a:pPr>
                      <a:r>
                        <a:rPr lang="ja-JP" sz="1100" kern="100" dirty="0">
                          <a:effectLst/>
                        </a:rPr>
                        <a:t>上記以外のもの</a:t>
                      </a:r>
                      <a:endParaRPr lang="en-US" altLang="ja-JP" sz="1100" kern="1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100" dirty="0"/>
                        <a:t>（自覚症状を訴える者のみ健診対象）</a:t>
                      </a:r>
                    </a:p>
                    <a:p>
                      <a:pPr algn="just">
                        <a:spcAft>
                          <a:spcPts val="0"/>
                        </a:spcAft>
                      </a:pPr>
                      <a:endParaRPr lang="en-US" altLang="ja-JP" sz="1100" kern="100" dirty="0">
                        <a:effectLst/>
                      </a:endParaRPr>
                    </a:p>
                    <a:p>
                      <a:pPr algn="just">
                        <a:spcAft>
                          <a:spcPts val="0"/>
                        </a:spcAft>
                      </a:pPr>
                      <a:endParaRPr lang="en-US" altLang="ja-JP" sz="1100" kern="100" dirty="0">
                        <a:effectLst/>
                      </a:endParaRPr>
                    </a:p>
                    <a:p>
                      <a:pPr algn="just">
                        <a:spcAft>
                          <a:spcPts val="0"/>
                        </a:spcAft>
                      </a:pPr>
                      <a:endParaRPr lang="en-US" altLang="ja-JP" sz="1100" kern="100" dirty="0">
                        <a:effectLst/>
                      </a:endParaRPr>
                    </a:p>
                    <a:p>
                      <a:pPr algn="just">
                        <a:spcAft>
                          <a:spcPts val="0"/>
                        </a:spcAft>
                      </a:pPr>
                      <a:endParaRPr lang="ja-JP" sz="1100" kern="100" dirty="0">
                        <a:effectLst/>
                      </a:endParaRPr>
                    </a:p>
                    <a:p>
                      <a:pPr algn="just">
                        <a:spcAft>
                          <a:spcPts val="0"/>
                        </a:spcAft>
                      </a:pPr>
                      <a:endParaRPr lang="ja-JP" sz="11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tc>
                <a:tc>
                  <a:txBody>
                    <a:bodyPr/>
                    <a:lstStyle/>
                    <a:p>
                      <a:pPr algn="just">
                        <a:spcAft>
                          <a:spcPts val="0"/>
                        </a:spcAft>
                      </a:pPr>
                      <a:r>
                        <a:rPr lang="ja-JP" sz="1100" kern="100" dirty="0">
                          <a:effectLst/>
                        </a:rPr>
                        <a:t>上記以外の情報機器作業対象者</a:t>
                      </a:r>
                      <a:endParaRPr lang="ja-JP" sz="11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tc>
                <a:tc>
                  <a:txBody>
                    <a:bodyPr/>
                    <a:lstStyle/>
                    <a:p>
                      <a:pPr algn="just">
                        <a:spcAft>
                          <a:spcPts val="0"/>
                        </a:spcAft>
                      </a:pPr>
                      <a:r>
                        <a:rPr lang="ja-JP" sz="1100" kern="100" dirty="0">
                          <a:effectLst/>
                        </a:rPr>
                        <a:t>・上記の作業で</a:t>
                      </a:r>
                      <a:r>
                        <a:rPr lang="en-US" sz="1100" kern="100" dirty="0">
                          <a:effectLst/>
                        </a:rPr>
                        <a:t>4</a:t>
                      </a:r>
                      <a:r>
                        <a:rPr lang="ja-JP" sz="1100" kern="100" dirty="0">
                          <a:effectLst/>
                        </a:rPr>
                        <a:t>時間未満のもの</a:t>
                      </a:r>
                    </a:p>
                    <a:p>
                      <a:pPr algn="just">
                        <a:spcAft>
                          <a:spcPts val="0"/>
                        </a:spcAft>
                      </a:pPr>
                      <a:r>
                        <a:rPr lang="ja-JP" sz="1100" kern="100" dirty="0">
                          <a:effectLst/>
                        </a:rPr>
                        <a:t>・上記の作業で</a:t>
                      </a:r>
                      <a:r>
                        <a:rPr lang="en-US" sz="1100" kern="100" dirty="0">
                          <a:effectLst/>
                        </a:rPr>
                        <a:t>4</a:t>
                      </a:r>
                      <a:r>
                        <a:rPr lang="ja-JP" sz="1100" kern="100" dirty="0">
                          <a:effectLst/>
                        </a:rPr>
                        <a:t>時間以上ではあるが労働者の裁量による休憩をとることができるもの</a:t>
                      </a:r>
                    </a:p>
                    <a:p>
                      <a:pPr algn="just">
                        <a:spcAft>
                          <a:spcPts val="0"/>
                        </a:spcAft>
                      </a:pPr>
                      <a:r>
                        <a:rPr lang="ja-JP" sz="1100" kern="100" dirty="0">
                          <a:effectLst/>
                        </a:rPr>
                        <a:t>・文書作成作業</a:t>
                      </a:r>
                    </a:p>
                    <a:p>
                      <a:pPr algn="just">
                        <a:spcAft>
                          <a:spcPts val="0"/>
                        </a:spcAft>
                      </a:pPr>
                      <a:r>
                        <a:rPr lang="ja-JP" sz="1100" kern="100" dirty="0">
                          <a:effectLst/>
                        </a:rPr>
                        <a:t>・経営等の企画・立案を行う業務（</a:t>
                      </a:r>
                      <a:r>
                        <a:rPr lang="en-US" sz="1100" kern="100" dirty="0">
                          <a:effectLst/>
                        </a:rPr>
                        <a:t>4</a:t>
                      </a:r>
                      <a:r>
                        <a:rPr lang="ja-JP" sz="1100" kern="100" dirty="0">
                          <a:effectLst/>
                        </a:rPr>
                        <a:t>時間以上のものも含む。）</a:t>
                      </a:r>
                    </a:p>
                    <a:p>
                      <a:pPr algn="just">
                        <a:spcAft>
                          <a:spcPts val="0"/>
                        </a:spcAft>
                      </a:pPr>
                      <a:r>
                        <a:rPr lang="ja-JP" sz="1100" kern="100" dirty="0">
                          <a:effectLst/>
                        </a:rPr>
                        <a:t>・主な作業として会議や講演の資料作成を行う業務（</a:t>
                      </a:r>
                      <a:r>
                        <a:rPr lang="en-US" sz="1100" kern="100" dirty="0">
                          <a:effectLst/>
                        </a:rPr>
                        <a:t>4</a:t>
                      </a:r>
                      <a:r>
                        <a:rPr lang="ja-JP" sz="1100" kern="100" dirty="0">
                          <a:effectLst/>
                        </a:rPr>
                        <a:t>時間以上のものも含む。）</a:t>
                      </a:r>
                    </a:p>
                    <a:p>
                      <a:pPr algn="just">
                        <a:spcAft>
                          <a:spcPts val="0"/>
                        </a:spcAft>
                      </a:pPr>
                      <a:r>
                        <a:rPr lang="ja-JP" sz="1100" kern="100" dirty="0">
                          <a:effectLst/>
                        </a:rPr>
                        <a:t>・経理業務（</a:t>
                      </a:r>
                      <a:r>
                        <a:rPr lang="en-US" sz="1100" kern="100" dirty="0">
                          <a:effectLst/>
                        </a:rPr>
                        <a:t>4</a:t>
                      </a:r>
                      <a:r>
                        <a:rPr lang="ja-JP" sz="1100" kern="100" dirty="0">
                          <a:effectLst/>
                        </a:rPr>
                        <a:t>時間以上のものも含む。）</a:t>
                      </a:r>
                    </a:p>
                    <a:p>
                      <a:pPr algn="just">
                        <a:spcAft>
                          <a:spcPts val="0"/>
                        </a:spcAft>
                      </a:pPr>
                      <a:r>
                        <a:rPr lang="ja-JP" sz="1100" kern="100" dirty="0">
                          <a:effectLst/>
                        </a:rPr>
                        <a:t>・庶務業務（</a:t>
                      </a:r>
                      <a:r>
                        <a:rPr lang="en-US" sz="1100" kern="100" dirty="0">
                          <a:effectLst/>
                        </a:rPr>
                        <a:t>4</a:t>
                      </a:r>
                      <a:r>
                        <a:rPr lang="ja-JP" sz="1100" kern="100" dirty="0">
                          <a:effectLst/>
                        </a:rPr>
                        <a:t>時間以上のものも含む。）</a:t>
                      </a:r>
                    </a:p>
                    <a:p>
                      <a:pPr algn="just">
                        <a:spcAft>
                          <a:spcPts val="0"/>
                        </a:spcAft>
                      </a:pPr>
                      <a:r>
                        <a:rPr lang="ja-JP" sz="1100" kern="100" dirty="0">
                          <a:effectLst/>
                        </a:rPr>
                        <a:t>・情報機器を使用した研究（</a:t>
                      </a:r>
                      <a:r>
                        <a:rPr lang="en-US" sz="1100" kern="100" dirty="0">
                          <a:effectLst/>
                        </a:rPr>
                        <a:t>4</a:t>
                      </a:r>
                      <a:r>
                        <a:rPr lang="ja-JP" sz="1100" kern="100" dirty="0">
                          <a:effectLst/>
                        </a:rPr>
                        <a:t>時間以上のものも含む。）</a:t>
                      </a:r>
                      <a:endParaRPr lang="ja-JP" sz="1100" kern="100" dirty="0">
                        <a:effectLst/>
                        <a:latin typeface="游明朝" panose="02020400000000000000" pitchFamily="18" charset="-128"/>
                        <a:ea typeface="游明朝" panose="02020400000000000000" pitchFamily="18" charset="-128"/>
                        <a:cs typeface="Arial" panose="020B0604020202020204" pitchFamily="34" charset="0"/>
                      </a:endParaRPr>
                    </a:p>
                  </a:txBody>
                  <a:tcPr marL="62667" marR="62667" marT="0" marB="0"/>
                </a:tc>
                <a:extLst>
                  <a:ext uri="{0D108BD9-81ED-4DB2-BD59-A6C34878D82A}">
                    <a16:rowId xmlns:a16="http://schemas.microsoft.com/office/drawing/2014/main" val="256119473"/>
                  </a:ext>
                </a:extLst>
              </a:tr>
            </a:tbl>
          </a:graphicData>
        </a:graphic>
      </p:graphicFrame>
      <p:sp>
        <p:nvSpPr>
          <p:cNvPr id="6" name="Rectangle 1"/>
          <p:cNvSpPr>
            <a:spLocks noChangeArrowheads="1"/>
          </p:cNvSpPr>
          <p:nvPr/>
        </p:nvSpPr>
        <p:spPr bwMode="auto">
          <a:xfrm>
            <a:off x="258105" y="5921401"/>
            <a:ext cx="8428695" cy="55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ja-JP" altLang="ja-JP" sz="1015" dirty="0"/>
              <a:t>注１：作業時間又は作業内容に相当程度拘束性があると考えられるもの（全ての者が健診対象）</a:t>
            </a:r>
          </a:p>
          <a:p>
            <a:r>
              <a:rPr lang="ja-JP" altLang="ja-JP" sz="1015" dirty="0"/>
              <a:t>注２：上記以外のもの（自覚症状を訴える者のみ健診対象）</a:t>
            </a:r>
          </a:p>
          <a:p>
            <a:r>
              <a:rPr lang="ja-JP" altLang="ja-JP" sz="1015" dirty="0"/>
              <a:t>注３：「作業の例」に掲げる例はあくまで例示であり、実際に行われている（又は行う予定の）作業内容を踏まえ、「作業区分の定義」に基づき判断すること。</a:t>
            </a:r>
            <a:endParaRPr kumimoji="0" lang="ja-JP" altLang="ja-JP" sz="1662" dirty="0"/>
          </a:p>
        </p:txBody>
      </p:sp>
      <p:sp>
        <p:nvSpPr>
          <p:cNvPr id="7" name="タイトル 1"/>
          <p:cNvSpPr>
            <a:spLocks noGrp="1"/>
          </p:cNvSpPr>
          <p:nvPr>
            <p:ph type="title"/>
          </p:nvPr>
        </p:nvSpPr>
        <p:spPr>
          <a:xfrm>
            <a:off x="457200" y="517281"/>
            <a:ext cx="8229600" cy="1055077"/>
          </a:xfrm>
        </p:spPr>
        <p:txBody>
          <a:bodyPr>
            <a:normAutofit/>
          </a:bodyPr>
          <a:lstStyle/>
          <a:p>
            <a:r>
              <a:rPr kumimoji="1" lang="ja-JP" altLang="en-US" dirty="0"/>
              <a:t>情報機器作業（旧</a:t>
            </a:r>
            <a:r>
              <a:rPr kumimoji="1" lang="en-US" altLang="ja-JP" dirty="0"/>
              <a:t>VDT</a:t>
            </a:r>
            <a:r>
              <a:rPr kumimoji="1" lang="ja-JP" altLang="en-US" dirty="0"/>
              <a:t>作業）</a:t>
            </a:r>
          </a:p>
        </p:txBody>
      </p:sp>
    </p:spTree>
    <p:extLst>
      <p:ext uri="{BB962C8B-B14F-4D97-AF65-F5344CB8AC3E}">
        <p14:creationId xmlns:p14="http://schemas.microsoft.com/office/powerpoint/2010/main" val="541749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rot="5400000">
            <a:off x="1731950" y="-491169"/>
            <a:ext cx="5951511" cy="8513562"/>
          </a:xfrm>
          <a:prstGeom prst="rect">
            <a:avLst/>
          </a:prstGeom>
        </p:spPr>
      </p:pic>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31</a:t>
            </a:fld>
            <a:endParaRPr kumimoji="1" lang="ja-JP" altLang="en-US"/>
          </a:p>
        </p:txBody>
      </p:sp>
    </p:spTree>
    <p:extLst>
      <p:ext uri="{BB962C8B-B14F-4D97-AF65-F5344CB8AC3E}">
        <p14:creationId xmlns:p14="http://schemas.microsoft.com/office/powerpoint/2010/main" val="1570862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781345D-C219-4A25-83AD-300CCBBFA881}" type="slidenum">
              <a:rPr lang="ja-JP" altLang="en-US" smtClean="0">
                <a:solidFill>
                  <a:prstClr val="black">
                    <a:tint val="75000"/>
                  </a:prstClr>
                </a:solidFill>
              </a:rPr>
              <a:pPr/>
              <a:t>32</a:t>
            </a:fld>
            <a:endParaRPr lang="ja-JP" altLang="en-US">
              <a:solidFill>
                <a:prstClr val="black">
                  <a:tint val="75000"/>
                </a:prstClr>
              </a:solidFill>
            </a:endParaRPr>
          </a:p>
        </p:txBody>
      </p:sp>
      <p:pic>
        <p:nvPicPr>
          <p:cNvPr id="7" name="図 6"/>
          <p:cNvPicPr>
            <a:picLocks noChangeAspect="1"/>
          </p:cNvPicPr>
          <p:nvPr/>
        </p:nvPicPr>
        <p:blipFill>
          <a:blip r:embed="rId2"/>
          <a:stretch>
            <a:fillRect/>
          </a:stretch>
        </p:blipFill>
        <p:spPr>
          <a:xfrm>
            <a:off x="87923" y="448408"/>
            <a:ext cx="8968154" cy="5961185"/>
          </a:xfrm>
          <a:prstGeom prst="rect">
            <a:avLst/>
          </a:prstGeom>
        </p:spPr>
      </p:pic>
    </p:spTree>
    <p:extLst>
      <p:ext uri="{BB962C8B-B14F-4D97-AF65-F5344CB8AC3E}">
        <p14:creationId xmlns:p14="http://schemas.microsoft.com/office/powerpoint/2010/main" val="1982921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右矢印 21"/>
          <p:cNvSpPr/>
          <p:nvPr/>
        </p:nvSpPr>
        <p:spPr>
          <a:xfrm rot="7466688" flipH="1">
            <a:off x="1660511" y="2650757"/>
            <a:ext cx="3025609" cy="1040719"/>
          </a:xfrm>
          <a:prstGeom prst="rightArrow">
            <a:avLst>
              <a:gd name="adj1" fmla="val 63463"/>
              <a:gd name="adj2" fmla="val 65490"/>
            </a:avLst>
          </a:prstGeom>
          <a:solidFill>
            <a:srgbClr val="FFC000"/>
          </a:solidFill>
          <a:ln w="19050">
            <a:solidFill>
              <a:srgbClr val="FFC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sz="1662">
              <a:solidFill>
                <a:schemeClr val="accent2">
                  <a:lumMod val="75000"/>
                </a:schemeClr>
              </a:solidFill>
              <a:latin typeface="メイリオ" panose="020B0604030504040204" pitchFamily="50" charset="-128"/>
              <a:ea typeface="メイリオ" panose="020B0604030504040204" pitchFamily="50" charset="-128"/>
            </a:endParaRPr>
          </a:p>
        </p:txBody>
      </p:sp>
      <p:sp>
        <p:nvSpPr>
          <p:cNvPr id="34" name="右矢印 33"/>
          <p:cNvSpPr/>
          <p:nvPr/>
        </p:nvSpPr>
        <p:spPr>
          <a:xfrm rot="3453280">
            <a:off x="5601602" y="2889167"/>
            <a:ext cx="2734312" cy="996785"/>
          </a:xfrm>
          <a:prstGeom prst="rightArrow">
            <a:avLst>
              <a:gd name="adj1" fmla="val 63463"/>
              <a:gd name="adj2" fmla="val 65490"/>
            </a:avLst>
          </a:prstGeom>
          <a:solidFill>
            <a:schemeClr val="accent2"/>
          </a:solidFill>
          <a:ln w="1270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sz="1662" b="1" dirty="0">
              <a:solidFill>
                <a:schemeClr val="accent2">
                  <a:lumMod val="75000"/>
                </a:schemeClr>
              </a:solidFill>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rot="3490142" flipH="1">
            <a:off x="5813524" y="3021024"/>
            <a:ext cx="2054669" cy="348109"/>
          </a:xfrm>
          <a:prstGeom prst="rect">
            <a:avLst/>
          </a:prstGeom>
          <a:noFill/>
        </p:spPr>
        <p:txBody>
          <a:bodyPr wrap="square" rtlCol="0" anchor="ctr">
            <a:spAutoFit/>
          </a:bodyPr>
          <a:lstStyle/>
          <a:p>
            <a:r>
              <a:rPr lang="ja-JP" altLang="en-US" sz="1662"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委員として参画</a:t>
            </a:r>
          </a:p>
        </p:txBody>
      </p:sp>
      <p:sp>
        <p:nvSpPr>
          <p:cNvPr id="13" name="上下矢印 12"/>
          <p:cNvSpPr/>
          <p:nvPr/>
        </p:nvSpPr>
        <p:spPr>
          <a:xfrm>
            <a:off x="4595845" y="2394189"/>
            <a:ext cx="1419966" cy="1317978"/>
          </a:xfrm>
          <a:prstGeom prst="upDownArrow">
            <a:avLst>
              <a:gd name="adj1" fmla="val 62630"/>
              <a:gd name="adj2" fmla="val 18544"/>
            </a:avLst>
          </a:prstGeom>
          <a:solidFill>
            <a:schemeClr val="accent2"/>
          </a:solidFill>
          <a:ln w="1270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wordArtVertRtl" rtlCol="0" anchor="ctr"/>
          <a:lstStyle/>
          <a:p>
            <a:pPr algn="ctr">
              <a:lnSpc>
                <a:spcPts val="1715"/>
              </a:lnSpc>
            </a:pPr>
            <a:endParaRPr lang="ja-JP" altLang="en-US" sz="1715"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1888528" y="4647147"/>
            <a:ext cx="1629548" cy="783437"/>
          </a:xfrm>
          <a:prstGeom prst="round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058"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事業者</a:t>
            </a:r>
            <a:endParaRPr lang="en-US" altLang="ja-JP" sz="2058"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角丸四角形 83"/>
          <p:cNvSpPr/>
          <p:nvPr/>
        </p:nvSpPr>
        <p:spPr>
          <a:xfrm>
            <a:off x="4403263" y="1399915"/>
            <a:ext cx="1629548" cy="884284"/>
          </a:xfrm>
          <a:prstGeom prst="round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18"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産業保健</a:t>
            </a:r>
            <a:br>
              <a:rPr lang="en-US" altLang="ja-JP" sz="1218"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18"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スタッフ</a:t>
            </a:r>
            <a:br>
              <a:rPr lang="en-US" altLang="ja-JP" sz="1715"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37"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産業医</a:t>
            </a:r>
          </a:p>
        </p:txBody>
      </p:sp>
      <p:sp>
        <p:nvSpPr>
          <p:cNvPr id="8" name="角丸四角形 7"/>
          <p:cNvSpPr/>
          <p:nvPr/>
        </p:nvSpPr>
        <p:spPr>
          <a:xfrm>
            <a:off x="6732760" y="4647146"/>
            <a:ext cx="1629548" cy="783437"/>
          </a:xfrm>
          <a:prstGeom prst="round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741"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衛生委員会</a:t>
            </a:r>
          </a:p>
        </p:txBody>
      </p:sp>
      <p:sp>
        <p:nvSpPr>
          <p:cNvPr id="15" name="テキスト ボックス 14"/>
          <p:cNvSpPr txBox="1"/>
          <p:nvPr/>
        </p:nvSpPr>
        <p:spPr>
          <a:xfrm>
            <a:off x="4872853" y="2324293"/>
            <a:ext cx="723275" cy="1286030"/>
          </a:xfrm>
          <a:prstGeom prst="rect">
            <a:avLst/>
          </a:prstGeom>
          <a:noFill/>
        </p:spPr>
        <p:txBody>
          <a:bodyPr vert="wordArtVertRtl" wrap="square" rtlCol="0" anchor="ctr">
            <a:spAutoFit/>
          </a:bodyPr>
          <a:lstStyle/>
          <a:p>
            <a:pPr algn="ctr">
              <a:lnSpc>
                <a:spcPts val="2143"/>
              </a:lnSpc>
            </a:pPr>
            <a:r>
              <a:rPr lang="ja-JP" altLang="en-US" sz="1662" spc="-686"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面接指導</a:t>
            </a:r>
            <a:endParaRPr lang="en-US" altLang="ja-JP" sz="1662" spc="-686"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143"/>
              </a:lnSpc>
            </a:pPr>
            <a:r>
              <a:rPr lang="ja-JP" altLang="en-US" sz="1662" spc="-686"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健康相談</a:t>
            </a:r>
            <a:endParaRPr lang="en-US" altLang="ja-JP" sz="1662" spc="-686"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右矢印 15"/>
          <p:cNvSpPr/>
          <p:nvPr/>
        </p:nvSpPr>
        <p:spPr>
          <a:xfrm flipH="1">
            <a:off x="3592631" y="4712927"/>
            <a:ext cx="2255013" cy="544971"/>
          </a:xfrm>
          <a:prstGeom prst="rightArrow">
            <a:avLst>
              <a:gd name="adj1" fmla="val 63463"/>
              <a:gd name="adj2" fmla="val 39961"/>
            </a:avLst>
          </a:prstGeom>
          <a:solidFill>
            <a:schemeClr val="accent2"/>
          </a:solidFill>
          <a:ln w="1270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sz="1662">
              <a:solidFill>
                <a:schemeClr val="accent2">
                  <a:lumMod val="75000"/>
                </a:schemeClr>
              </a:solidFill>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3835950" y="4786129"/>
            <a:ext cx="1960484" cy="413959"/>
          </a:xfrm>
          <a:prstGeom prst="rect">
            <a:avLst/>
          </a:prstGeom>
          <a:noFill/>
        </p:spPr>
        <p:txBody>
          <a:bodyPr wrap="square" rtlCol="0">
            <a:spAutoFit/>
          </a:bodyPr>
          <a:lstStyle/>
          <a:p>
            <a:r>
              <a:rPr lang="ja-JP" altLang="en-US" sz="1045"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労働者の健康障害防止措置等について意見</a:t>
            </a:r>
          </a:p>
        </p:txBody>
      </p:sp>
      <p:sp>
        <p:nvSpPr>
          <p:cNvPr id="32" name="右矢印 31"/>
          <p:cNvSpPr/>
          <p:nvPr/>
        </p:nvSpPr>
        <p:spPr>
          <a:xfrm rot="18308287" flipH="1">
            <a:off x="2624854" y="3463566"/>
            <a:ext cx="1950952" cy="644153"/>
          </a:xfrm>
          <a:prstGeom prst="rightArrow">
            <a:avLst>
              <a:gd name="adj1" fmla="val 63463"/>
              <a:gd name="adj2" fmla="val 65490"/>
            </a:avLst>
          </a:prstGeom>
          <a:solidFill>
            <a:schemeClr val="accent2"/>
          </a:solidFill>
          <a:ln w="1270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sz="1662">
              <a:solidFill>
                <a:schemeClr val="accent2">
                  <a:lumMod val="75000"/>
                </a:schemeClr>
              </a:solidFill>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rot="18277664">
            <a:off x="2881433" y="3433674"/>
            <a:ext cx="1667322" cy="413959"/>
          </a:xfrm>
          <a:prstGeom prst="rect">
            <a:avLst/>
          </a:prstGeom>
          <a:noFill/>
        </p:spPr>
        <p:txBody>
          <a:bodyPr wrap="square" rtlCol="0">
            <a:spAutoFit/>
          </a:bodyPr>
          <a:lstStyle/>
          <a:p>
            <a:r>
              <a:rPr lang="ja-JP" altLang="en-US" sz="1045"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就業上の措置に係る意見、</a:t>
            </a:r>
            <a:endParaRPr lang="en-US" altLang="ja-JP" sz="1045"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45"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勧告</a:t>
            </a:r>
          </a:p>
        </p:txBody>
      </p:sp>
      <p:sp>
        <p:nvSpPr>
          <p:cNvPr id="9" name="テキスト ボックス 8"/>
          <p:cNvSpPr txBox="1"/>
          <p:nvPr/>
        </p:nvSpPr>
        <p:spPr>
          <a:xfrm>
            <a:off x="384505" y="5614434"/>
            <a:ext cx="1441684" cy="546945"/>
          </a:xfrm>
          <a:prstGeom prst="rect">
            <a:avLst/>
          </a:prstGeom>
          <a:solidFill>
            <a:srgbClr val="FFC000"/>
          </a:solidFill>
          <a:ln w="19050">
            <a:solidFill>
              <a:srgbClr val="FFC000"/>
            </a:solidFill>
          </a:ln>
        </p:spPr>
        <p:txBody>
          <a:bodyPr wrap="square" rtlCol="0">
            <a:spAutoFit/>
          </a:bodyPr>
          <a:lstStyle/>
          <a:p>
            <a:pPr algn="ctr"/>
            <a:r>
              <a:rPr lang="ja-JP" altLang="en-US" sz="1477" dirty="0">
                <a:latin typeface="メイリオ" panose="020B0604030504040204" pitchFamily="50" charset="-128"/>
                <a:ea typeface="メイリオ" panose="020B0604030504040204" pitchFamily="50" charset="-128"/>
                <a:cs typeface="メイリオ" panose="020B0604030504040204" pitchFamily="50" charset="-128"/>
              </a:rPr>
              <a:t>健康情報の</a:t>
            </a:r>
            <a:br>
              <a:rPr lang="en-US" altLang="ja-JP" sz="1477"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477" dirty="0">
                <a:latin typeface="メイリオ" panose="020B0604030504040204" pitchFamily="50" charset="-128"/>
                <a:ea typeface="メイリオ" panose="020B0604030504040204" pitchFamily="50" charset="-128"/>
                <a:cs typeface="メイリオ" panose="020B0604030504040204" pitchFamily="50" charset="-128"/>
              </a:rPr>
              <a:t>適正管理</a:t>
            </a:r>
            <a:endParaRPr lang="ja-JP" altLang="en-US" sz="1477" dirty="0">
              <a:latin typeface="メイリオ" panose="020B0604030504040204" pitchFamily="50" charset="-128"/>
              <a:ea typeface="メイリオ" panose="020B0604030504040204" pitchFamily="50" charset="-128"/>
            </a:endParaRPr>
          </a:p>
        </p:txBody>
      </p:sp>
      <p:sp>
        <p:nvSpPr>
          <p:cNvPr id="25" name="角丸四角形 24"/>
          <p:cNvSpPr/>
          <p:nvPr/>
        </p:nvSpPr>
        <p:spPr>
          <a:xfrm>
            <a:off x="4491054" y="3828753"/>
            <a:ext cx="1629548" cy="783437"/>
          </a:xfrm>
          <a:prstGeom prst="round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1715"/>
              </a:lnSpc>
            </a:pPr>
            <a:r>
              <a:rPr lang="ja-JP" altLang="en-US" sz="1846"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労働者</a:t>
            </a:r>
          </a:p>
        </p:txBody>
      </p:sp>
      <p:sp>
        <p:nvSpPr>
          <p:cNvPr id="29" name="角丸四角形 28"/>
          <p:cNvSpPr/>
          <p:nvPr/>
        </p:nvSpPr>
        <p:spPr>
          <a:xfrm>
            <a:off x="282338" y="1169057"/>
            <a:ext cx="8211329" cy="5050397"/>
          </a:xfrm>
          <a:prstGeom prst="roundRect">
            <a:avLst>
              <a:gd name="adj" fmla="val 3149"/>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699" tIns="42350" rIns="84699" bIns="42350" anchor="ctr"/>
          <a:lstStyle/>
          <a:p>
            <a:pPr algn="ctr">
              <a:defRPr/>
            </a:pPr>
            <a:endParaRPr lang="ja-JP" altLang="en-US" sz="1662" dirty="0">
              <a:latin typeface="メイリオ" panose="020B0604030504040204" pitchFamily="50" charset="-128"/>
              <a:ea typeface="メイリオ" panose="020B0604030504040204" pitchFamily="50" charset="-128"/>
            </a:endParaRPr>
          </a:p>
        </p:txBody>
      </p:sp>
      <p:sp>
        <p:nvSpPr>
          <p:cNvPr id="19" name="右矢印 18"/>
          <p:cNvSpPr/>
          <p:nvPr/>
        </p:nvSpPr>
        <p:spPr>
          <a:xfrm rot="10800000" flipH="1">
            <a:off x="3630024" y="5096057"/>
            <a:ext cx="2971379" cy="1040719"/>
          </a:xfrm>
          <a:prstGeom prst="rightArrow">
            <a:avLst>
              <a:gd name="adj1" fmla="val 63463"/>
              <a:gd name="adj2" fmla="val 65490"/>
            </a:avLst>
          </a:prstGeom>
          <a:solidFill>
            <a:srgbClr val="FFC000"/>
          </a:solidFill>
          <a:ln w="19050">
            <a:solidFill>
              <a:srgbClr val="FFC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sz="1662">
              <a:solidFill>
                <a:schemeClr val="accent2">
                  <a:lumMod val="75000"/>
                </a:schemeClr>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rot="18246002">
            <a:off x="1748465" y="2975928"/>
            <a:ext cx="2739931" cy="603883"/>
          </a:xfrm>
          <a:prstGeom prst="rect">
            <a:avLst/>
          </a:prstGeom>
          <a:noFill/>
        </p:spPr>
        <p:txBody>
          <a:bodyPr wrap="square" rtlCol="0">
            <a:spAutoFit/>
          </a:bodyPr>
          <a:lstStyle/>
          <a:p>
            <a:r>
              <a:rPr lang="ja-JP" altLang="en-US" sz="1662" dirty="0">
                <a:latin typeface="メイリオ" panose="020B0604030504040204" pitchFamily="50" charset="-128"/>
                <a:ea typeface="メイリオ" panose="020B0604030504040204" pitchFamily="50" charset="-128"/>
                <a:cs typeface="メイリオ" panose="020B0604030504040204" pitchFamily="50" charset="-128"/>
              </a:rPr>
              <a:t>長時間労働、就業上の措置結果等に関する情報を提供</a:t>
            </a:r>
          </a:p>
        </p:txBody>
      </p:sp>
      <p:sp>
        <p:nvSpPr>
          <p:cNvPr id="23" name="テキスト ボックス 22"/>
          <p:cNvSpPr txBox="1"/>
          <p:nvPr/>
        </p:nvSpPr>
        <p:spPr>
          <a:xfrm>
            <a:off x="3600328" y="5356599"/>
            <a:ext cx="2553872" cy="546945"/>
          </a:xfrm>
          <a:prstGeom prst="rect">
            <a:avLst/>
          </a:prstGeom>
          <a:noFill/>
        </p:spPr>
        <p:txBody>
          <a:bodyPr wrap="square" rtlCol="0">
            <a:spAutoFit/>
          </a:bodyPr>
          <a:lstStyle/>
          <a:p>
            <a:r>
              <a:rPr lang="ja-JP" altLang="en-US" sz="1477" dirty="0">
                <a:latin typeface="メイリオ" panose="020B0604030504040204" pitchFamily="50" charset="-128"/>
                <a:ea typeface="メイリオ" panose="020B0604030504040204" pitchFamily="50" charset="-128"/>
                <a:cs typeface="メイリオ" panose="020B0604030504040204" pitchFamily="50" charset="-128"/>
              </a:rPr>
              <a:t>産業医が行った勧告内容の報告、産業医離任時の報告</a:t>
            </a:r>
          </a:p>
        </p:txBody>
      </p:sp>
      <p:sp>
        <p:nvSpPr>
          <p:cNvPr id="26" name="テキスト ボックス 25"/>
          <p:cNvSpPr txBox="1"/>
          <p:nvPr/>
        </p:nvSpPr>
        <p:spPr>
          <a:xfrm>
            <a:off x="380631" y="2339848"/>
            <a:ext cx="1442409" cy="467179"/>
          </a:xfrm>
          <a:prstGeom prst="rect">
            <a:avLst/>
          </a:prstGeom>
          <a:solidFill>
            <a:srgbClr val="FFC000"/>
          </a:solidFill>
          <a:ln w="12700">
            <a:solidFill>
              <a:srgbClr val="FFC000"/>
            </a:solidFill>
          </a:ln>
        </p:spPr>
        <p:txBody>
          <a:bodyPr wrap="square" rtlCol="0">
            <a:spAutoFit/>
          </a:bodyPr>
          <a:lstStyle/>
          <a:p>
            <a:pPr algn="ctr"/>
            <a:r>
              <a:rPr lang="ja-JP" altLang="en-US" sz="1218" dirty="0">
                <a:latin typeface="メイリオ" panose="020B0604030504040204" pitchFamily="50" charset="-128"/>
                <a:ea typeface="メイリオ" panose="020B0604030504040204" pitchFamily="50" charset="-128"/>
                <a:cs typeface="メイリオ" panose="020B0604030504040204" pitchFamily="50" charset="-128"/>
              </a:rPr>
              <a:t>法改正により強化される内容</a:t>
            </a:r>
            <a:endParaRPr lang="ja-JP" altLang="en-US" sz="1218" dirty="0">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381355" y="4634788"/>
            <a:ext cx="1441684" cy="887679"/>
          </a:xfrm>
          <a:prstGeom prst="rect">
            <a:avLst/>
          </a:prstGeom>
          <a:solidFill>
            <a:srgbClr val="FFC000"/>
          </a:solidFill>
          <a:ln w="19050">
            <a:solidFill>
              <a:srgbClr val="FFC000"/>
            </a:solidFill>
          </a:ln>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産業医の業務内容・産業医への健康相談の申出方法の周知</a:t>
            </a:r>
            <a:endParaRPr lang="ja-JP" altLang="en-US" sz="1292"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381355" y="4019180"/>
            <a:ext cx="1441684" cy="546945"/>
          </a:xfrm>
          <a:prstGeom prst="rect">
            <a:avLst/>
          </a:prstGeom>
          <a:solidFill>
            <a:srgbClr val="FFC000"/>
          </a:solidFill>
          <a:ln w="19050">
            <a:solidFill>
              <a:srgbClr val="FFC000"/>
            </a:solidFill>
          </a:ln>
        </p:spPr>
        <p:txBody>
          <a:bodyPr wrap="square" rtlCol="0">
            <a:spAutoFit/>
          </a:bodyPr>
          <a:lstStyle/>
          <a:p>
            <a:pPr algn="ctr"/>
            <a:r>
              <a:rPr lang="ja-JP" altLang="en-US" sz="1477" dirty="0">
                <a:latin typeface="メイリオ" panose="020B0604030504040204" pitchFamily="50" charset="-128"/>
                <a:ea typeface="メイリオ" panose="020B0604030504040204" pitchFamily="50" charset="-128"/>
                <a:cs typeface="メイリオ" panose="020B0604030504040204" pitchFamily="50" charset="-128"/>
              </a:rPr>
              <a:t>健康相談の</a:t>
            </a:r>
            <a:br>
              <a:rPr lang="en-US" altLang="ja-JP" sz="1477"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477" dirty="0">
                <a:latin typeface="メイリオ" panose="020B0604030504040204" pitchFamily="50" charset="-128"/>
                <a:ea typeface="メイリオ" panose="020B0604030504040204" pitchFamily="50" charset="-128"/>
                <a:cs typeface="メイリオ" panose="020B0604030504040204" pitchFamily="50" charset="-128"/>
              </a:rPr>
              <a:t>体制整備</a:t>
            </a:r>
            <a:endParaRPr lang="ja-JP" altLang="en-US" sz="1477"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380630" y="1985741"/>
            <a:ext cx="1442409" cy="279757"/>
          </a:xfrm>
          <a:prstGeom prst="rect">
            <a:avLst/>
          </a:prstGeom>
          <a:solidFill>
            <a:schemeClr val="accent2"/>
          </a:solidFill>
          <a:ln w="12700">
            <a:noFill/>
          </a:ln>
        </p:spPr>
        <p:txBody>
          <a:bodyPr wrap="square" rtlCol="0">
            <a:spAutoFit/>
          </a:bodyPr>
          <a:lstStyle/>
          <a:p>
            <a:pPr algn="ctr"/>
            <a:r>
              <a:rPr lang="ja-JP" altLang="en-US" sz="1218"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現行の内容</a:t>
            </a:r>
            <a:endParaRPr lang="ja-JP" altLang="en-US" sz="1218" dirty="0">
              <a:solidFill>
                <a:schemeClr val="bg1"/>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1938137" y="5514550"/>
            <a:ext cx="1511847" cy="546945"/>
          </a:xfrm>
          <a:prstGeom prst="rect">
            <a:avLst/>
          </a:prstGeom>
          <a:solidFill>
            <a:schemeClr val="accent2"/>
          </a:solidFill>
          <a:ln w="19050">
            <a:noFill/>
          </a:ln>
        </p:spPr>
        <p:txBody>
          <a:bodyPr wrap="square" rtlCol="0">
            <a:spAutoFit/>
          </a:bodyPr>
          <a:lstStyle/>
          <a:p>
            <a:pPr algn="ctr"/>
            <a:r>
              <a:rPr lang="ja-JP" altLang="en-US" sz="1477"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労働者への</a:t>
            </a:r>
            <a:br>
              <a:rPr lang="en-US" altLang="ja-JP" sz="1477"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477"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就業上の措置</a:t>
            </a:r>
            <a:endParaRPr lang="en-US" altLang="ja-JP" sz="1477"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6732761" y="5648506"/>
            <a:ext cx="1629548" cy="440762"/>
          </a:xfrm>
          <a:prstGeom prst="rect">
            <a:avLst/>
          </a:prstGeom>
          <a:solidFill>
            <a:schemeClr val="accent2"/>
          </a:solidFill>
          <a:ln w="19050">
            <a:noFill/>
          </a:ln>
        </p:spPr>
        <p:txBody>
          <a:bodyPr wrap="square" rtlCol="0">
            <a:spAutoFit/>
          </a:bodyPr>
          <a:lstStyle/>
          <a:p>
            <a:pPr algn="ctr"/>
            <a:r>
              <a:rPr lang="ja-JP" altLang="en-US" sz="1132"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労働者の健康障害防止措置等の調査審議</a:t>
            </a:r>
            <a:endParaRPr lang="en-US" altLang="ja-JP" sz="1132"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角丸四角形 40"/>
          <p:cNvSpPr/>
          <p:nvPr/>
        </p:nvSpPr>
        <p:spPr>
          <a:xfrm>
            <a:off x="49802" y="500222"/>
            <a:ext cx="6846299" cy="4297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ja-JP" altLang="en-US" sz="2585"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585" b="1" dirty="0">
                <a:solidFill>
                  <a:schemeClr val="bg1"/>
                </a:solidFill>
                <a:latin typeface="メイリオ" panose="020B0604030504040204" pitchFamily="50" charset="-128"/>
                <a:ea typeface="メイリオ" panose="020B0604030504040204" pitchFamily="50" charset="-128"/>
              </a:rPr>
              <a:t>産業医・産業保健機能の強化（全体像）</a:t>
            </a:r>
          </a:p>
        </p:txBody>
      </p:sp>
      <p:sp>
        <p:nvSpPr>
          <p:cNvPr id="2" name="スライド番号プレースホルダー 1"/>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33</a:t>
            </a:fld>
            <a:endParaRPr lang="ja-JP" altLang="en-US">
              <a:solidFill>
                <a:prstClr val="black">
                  <a:tint val="75000"/>
                </a:prstClr>
              </a:solidFill>
            </a:endParaRPr>
          </a:p>
        </p:txBody>
      </p:sp>
    </p:spTree>
    <p:extLst>
      <p:ext uri="{BB962C8B-B14F-4D97-AF65-F5344CB8AC3E}">
        <p14:creationId xmlns:p14="http://schemas.microsoft.com/office/powerpoint/2010/main" val="1067496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3762" y="637305"/>
            <a:ext cx="9065221" cy="5906282"/>
          </a:xfrm>
          <a:prstGeom prst="roundRect">
            <a:avLst>
              <a:gd name="adj" fmla="val 3910"/>
            </a:avLst>
          </a:prstGeom>
          <a:noFill/>
          <a:ln w="28575"/>
          <a:effectLst/>
        </p:spPr>
        <p:style>
          <a:lnRef idx="1">
            <a:schemeClr val="accent1"/>
          </a:lnRef>
          <a:fillRef idx="2">
            <a:schemeClr val="accent1"/>
          </a:fillRef>
          <a:effectRef idx="1">
            <a:schemeClr val="accent1"/>
          </a:effectRef>
          <a:fontRef idx="minor">
            <a:schemeClr val="dk1"/>
          </a:fontRef>
        </p:style>
        <p:txBody>
          <a:bodyPr lIns="66462" tIns="33231" rIns="66462" bIns="33231" rtlCol="0" anchor="ctr"/>
          <a:lstStyle/>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＜労働時間の状況の把握（その１）＞</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（１）長時間労働などにより健康リスクが高い状況の労働者を見逃さないため、確</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実に医師による面接指導が実施されるために必要。</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（２）タイムカードによる記録、パーソナルコンピュータ等の電子計算機の使用時</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間（ログインからログアウトまでの時間）の記録等の客観的な方法その他適</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切な方法により労働時間の状況を把握することを事業者に義務付け。</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（３）労働基準法第</a:t>
            </a:r>
            <a:r>
              <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41</a:t>
            </a: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条の２第１項の規定により労働する労働者（高度プロフェッ</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ショナル制度の適用労働者）以外の全ての労働者が対象（みなし労働時間制</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適用労働者、管理監督者、派遣労働者、短時間労働者等も含む。）</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（４）「労働時間の状況」＝「いかなる時間帯にどの程度の時間、労務を提供し得</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46"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状態にあったか」</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65242" indent="-498474">
              <a:lnSpc>
                <a:spcPts val="2769"/>
              </a:lnSpc>
            </a:pPr>
            <a:r>
              <a:rPr lang="ja-JP" altLang="en-US"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（５）労働時間の状況の記録の作成、３年間の保存を事業者に義務付け</a:t>
            </a:r>
            <a:endParaRPr lang="en-US" altLang="ja-JP" sz="184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52113" y="304961"/>
            <a:ext cx="5635523" cy="4476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lstStyle/>
          <a:p>
            <a:r>
              <a:rPr lang="ja-JP" altLang="en-US" sz="2585" b="1" dirty="0">
                <a:latin typeface="メイリオ" panose="020B0604030504040204" pitchFamily="50" charset="-128"/>
                <a:ea typeface="メイリオ" panose="020B0604030504040204" pitchFamily="50" charset="-128"/>
                <a:cs typeface="メイリオ" panose="020B0604030504040204" pitchFamily="50" charset="-128"/>
              </a:rPr>
              <a:t>　面接指導①</a:t>
            </a:r>
            <a:endParaRPr lang="ja-JP" altLang="en-US" sz="2585" b="1"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6873940" y="6257193"/>
            <a:ext cx="2133600" cy="337038"/>
          </a:xfrm>
        </p:spPr>
        <p:txBody>
          <a:bodyPr/>
          <a:lstStyle/>
          <a:p>
            <a:fld id="{32927FFD-3D24-4EC2-AEC8-E83A8D96C0AC}" type="slidenum">
              <a:rPr lang="ja-JP" altLang="en-US" smtClean="0">
                <a:solidFill>
                  <a:prstClr val="black">
                    <a:tint val="75000"/>
                  </a:prstClr>
                </a:solidFill>
              </a:rPr>
              <a:pPr/>
              <a:t>34</a:t>
            </a:fld>
            <a:endParaRPr lang="ja-JP" altLang="en-US" dirty="0">
              <a:solidFill>
                <a:prstClr val="black">
                  <a:tint val="75000"/>
                </a:prstClr>
              </a:solidFill>
            </a:endParaRPr>
          </a:p>
        </p:txBody>
      </p:sp>
      <p:sp>
        <p:nvSpPr>
          <p:cNvPr id="4" name="フローチャート: 結合子 3"/>
          <p:cNvSpPr/>
          <p:nvPr/>
        </p:nvSpPr>
        <p:spPr>
          <a:xfrm>
            <a:off x="4409091" y="4329594"/>
            <a:ext cx="1691694" cy="1691694"/>
          </a:xfrm>
          <a:prstGeom prst="flowChartConnector">
            <a:avLst/>
          </a:prstGeom>
          <a:solidFill>
            <a:srgbClr val="FF00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 name="フローチャート: 結合子 8"/>
          <p:cNvSpPr/>
          <p:nvPr/>
        </p:nvSpPr>
        <p:spPr>
          <a:xfrm>
            <a:off x="4708824" y="4596155"/>
            <a:ext cx="1129972" cy="1129972"/>
          </a:xfrm>
          <a:prstGeom prst="flowChart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円形吹き出し 10"/>
          <p:cNvSpPr/>
          <p:nvPr/>
        </p:nvSpPr>
        <p:spPr>
          <a:xfrm>
            <a:off x="6393782" y="4909565"/>
            <a:ext cx="1803434" cy="531751"/>
          </a:xfrm>
          <a:prstGeom prst="wedgeEllipseCallout">
            <a:avLst>
              <a:gd name="adj1" fmla="val -104410"/>
              <a:gd name="adj2" fmla="val 59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chemeClr val="tx1"/>
                </a:solidFill>
              </a:rPr>
              <a:t>実労働時間</a:t>
            </a:r>
          </a:p>
        </p:txBody>
      </p:sp>
      <p:sp>
        <p:nvSpPr>
          <p:cNvPr id="12" name="円形吹き出し 11"/>
          <p:cNvSpPr/>
          <p:nvPr/>
        </p:nvSpPr>
        <p:spPr>
          <a:xfrm>
            <a:off x="1968158" y="4924551"/>
            <a:ext cx="1803434" cy="697924"/>
          </a:xfrm>
          <a:prstGeom prst="wedgeEllipseCallout">
            <a:avLst>
              <a:gd name="adj1" fmla="val 87482"/>
              <a:gd name="adj2" fmla="val -2480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chemeClr val="tx1"/>
                </a:solidFill>
              </a:rPr>
              <a:t>労働時間の状況</a:t>
            </a:r>
          </a:p>
        </p:txBody>
      </p:sp>
    </p:spTree>
    <p:extLst>
      <p:ext uri="{BB962C8B-B14F-4D97-AF65-F5344CB8AC3E}">
        <p14:creationId xmlns:p14="http://schemas.microsoft.com/office/powerpoint/2010/main" val="3677692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3"/>
          <a:stretch>
            <a:fillRect/>
          </a:stretch>
        </p:blipFill>
        <p:spPr>
          <a:xfrm>
            <a:off x="457200" y="548680"/>
            <a:ext cx="8229600" cy="5524960"/>
          </a:xfrm>
          <a:prstGeom prst="rect">
            <a:avLst/>
          </a:prstGeom>
        </p:spPr>
      </p:pic>
      <p:sp>
        <p:nvSpPr>
          <p:cNvPr id="4" name="スライド番号プレースホルダー 3"/>
          <p:cNvSpPr>
            <a:spLocks noGrp="1"/>
          </p:cNvSpPr>
          <p:nvPr>
            <p:ph type="sldNum" sz="quarter" idx="12"/>
          </p:nvPr>
        </p:nvSpPr>
        <p:spPr/>
        <p:txBody>
          <a:bodyPr/>
          <a:lstStyle/>
          <a:p>
            <a:fld id="{64A1B50C-6DEB-47DA-9584-BBC7E3332156}" type="slidenum">
              <a:rPr kumimoji="1" lang="ja-JP" altLang="en-US" smtClean="0"/>
              <a:t>35</a:t>
            </a:fld>
            <a:endParaRPr kumimoji="1" lang="ja-JP" altLang="en-US"/>
          </a:p>
        </p:txBody>
      </p:sp>
    </p:spTree>
    <p:extLst>
      <p:ext uri="{BB962C8B-B14F-4D97-AF65-F5344CB8AC3E}">
        <p14:creationId xmlns:p14="http://schemas.microsoft.com/office/powerpoint/2010/main" val="1551823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a:stretch>
            <a:fillRect/>
          </a:stretch>
        </p:blipFill>
        <p:spPr>
          <a:xfrm>
            <a:off x="457200" y="1196753"/>
            <a:ext cx="8229600" cy="4176836"/>
          </a:xfrm>
          <a:prstGeom prst="rect">
            <a:avLst/>
          </a:prstGeom>
        </p:spPr>
      </p:pic>
      <p:sp>
        <p:nvSpPr>
          <p:cNvPr id="4" name="スライド番号プレースホルダー 3"/>
          <p:cNvSpPr>
            <a:spLocks noGrp="1"/>
          </p:cNvSpPr>
          <p:nvPr>
            <p:ph type="sldNum" sz="quarter" idx="12"/>
          </p:nvPr>
        </p:nvSpPr>
        <p:spPr/>
        <p:txBody>
          <a:bodyPr/>
          <a:lstStyle/>
          <a:p>
            <a:fld id="{64A1B50C-6DEB-47DA-9584-BBC7E3332156}" type="slidenum">
              <a:rPr kumimoji="1" lang="ja-JP" altLang="en-US" smtClean="0"/>
              <a:t>36</a:t>
            </a:fld>
            <a:endParaRPr kumimoji="1" lang="ja-JP" altLang="en-US"/>
          </a:p>
        </p:txBody>
      </p:sp>
    </p:spTree>
    <p:extLst>
      <p:ext uri="{BB962C8B-B14F-4D97-AF65-F5344CB8AC3E}">
        <p14:creationId xmlns:p14="http://schemas.microsoft.com/office/powerpoint/2010/main" val="2478656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781345D-C219-4A25-83AD-300CCBBFA881}" type="slidenum">
              <a:rPr lang="ja-JP" altLang="en-US" smtClean="0">
                <a:solidFill>
                  <a:prstClr val="black">
                    <a:tint val="75000"/>
                  </a:prstClr>
                </a:solidFill>
              </a:rPr>
              <a:pPr/>
              <a:t>37</a:t>
            </a:fld>
            <a:endParaRPr lang="ja-JP" altLang="en-US">
              <a:solidFill>
                <a:prstClr val="black">
                  <a:tint val="75000"/>
                </a:prstClr>
              </a:solidFill>
            </a:endParaRPr>
          </a:p>
        </p:txBody>
      </p:sp>
      <p:pic>
        <p:nvPicPr>
          <p:cNvPr id="3" name="コンテンツ プレースホルダー 2"/>
          <p:cNvPicPr>
            <a:picLocks noGrp="1" noChangeAspect="1"/>
          </p:cNvPicPr>
          <p:nvPr>
            <p:ph idx="1"/>
          </p:nvPr>
        </p:nvPicPr>
        <p:blipFill>
          <a:blip r:embed="rId3"/>
          <a:stretch>
            <a:fillRect/>
          </a:stretch>
        </p:blipFill>
        <p:spPr>
          <a:xfrm>
            <a:off x="74736" y="300883"/>
            <a:ext cx="9025417" cy="6342002"/>
          </a:xfrm>
          <a:prstGeom prst="rect">
            <a:avLst/>
          </a:prstGeom>
        </p:spPr>
      </p:pic>
    </p:spTree>
    <p:extLst>
      <p:ext uri="{BB962C8B-B14F-4D97-AF65-F5344CB8AC3E}">
        <p14:creationId xmlns:p14="http://schemas.microsoft.com/office/powerpoint/2010/main" val="2635020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781345D-C219-4A25-83AD-300CCBBFA881}" type="slidenum">
              <a:rPr lang="ja-JP" altLang="en-US" smtClean="0">
                <a:solidFill>
                  <a:prstClr val="black">
                    <a:tint val="75000"/>
                  </a:prstClr>
                </a:solidFill>
              </a:rPr>
              <a:pPr/>
              <a:t>38</a:t>
            </a:fld>
            <a:endParaRPr lang="ja-JP" altLang="en-US">
              <a:solidFill>
                <a:prstClr val="black">
                  <a:tint val="75000"/>
                </a:prstClr>
              </a:solidFill>
            </a:endParaRPr>
          </a:p>
        </p:txBody>
      </p:sp>
      <p:pic>
        <p:nvPicPr>
          <p:cNvPr id="5" name="コンテンツ プレースホルダー 4"/>
          <p:cNvPicPr>
            <a:picLocks noGrp="1" noChangeAspect="1"/>
          </p:cNvPicPr>
          <p:nvPr>
            <p:ph idx="1"/>
          </p:nvPr>
        </p:nvPicPr>
        <p:blipFill>
          <a:blip r:embed="rId3"/>
          <a:stretch>
            <a:fillRect/>
          </a:stretch>
        </p:blipFill>
        <p:spPr>
          <a:xfrm>
            <a:off x="3246" y="263769"/>
            <a:ext cx="9140754" cy="6380001"/>
          </a:xfrm>
          <a:prstGeom prst="rect">
            <a:avLst/>
          </a:prstGeom>
        </p:spPr>
      </p:pic>
    </p:spTree>
    <p:extLst>
      <p:ext uri="{BB962C8B-B14F-4D97-AF65-F5344CB8AC3E}">
        <p14:creationId xmlns:p14="http://schemas.microsoft.com/office/powerpoint/2010/main" val="1095028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460575" y="304961"/>
            <a:ext cx="8232499" cy="604804"/>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lIns="0" tIns="64187" rIns="0" bIns="0" anchor="ctr"/>
          <a:lstStyle/>
          <a:p>
            <a:pPr algn="ctr">
              <a:defRPr/>
            </a:pPr>
            <a:r>
              <a:rPr lang="ja-JP" altLang="en-US" sz="2855" b="1" dirty="0">
                <a:solidFill>
                  <a:schemeClr val="tx1"/>
                </a:solidFill>
                <a:uFill>
                  <a:solidFill>
                    <a:srgbClr val="7030A0"/>
                  </a:solidFill>
                </a:uFill>
                <a:latin typeface="游ゴシック" panose="020B0400000000000000" pitchFamily="50" charset="-128"/>
                <a:ea typeface="游ゴシック" panose="020B0400000000000000" pitchFamily="50" charset="-128"/>
                <a:cs typeface="メイリオ" panose="020B0604030504040204" pitchFamily="50" charset="-128"/>
              </a:rPr>
              <a:t>安全帯が「墜落制止用器具」に変わります！</a:t>
            </a:r>
            <a:endParaRPr lang="en-US" altLang="ja-JP" sz="2855" b="1" dirty="0">
              <a:solidFill>
                <a:schemeClr val="tx1"/>
              </a:solidFill>
              <a:uFill>
                <a:solidFill>
                  <a:srgbClr val="7030A0"/>
                </a:solidFill>
              </a:u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テキスト ボックス 6"/>
          <p:cNvSpPr txBox="1"/>
          <p:nvPr/>
        </p:nvSpPr>
        <p:spPr>
          <a:xfrm>
            <a:off x="481402" y="1194405"/>
            <a:ext cx="6017054" cy="310591"/>
          </a:xfrm>
          <a:prstGeom prst="rect">
            <a:avLst/>
          </a:prstGeom>
          <a:noFill/>
          <a:ln w="12700">
            <a:noFill/>
          </a:ln>
        </p:spPr>
        <p:txBody>
          <a:bodyPr wrap="square" rtlCol="0">
            <a:noAutofit/>
          </a:bodyPr>
          <a:lstStyle/>
          <a:p>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１</a:t>
            </a:r>
            <a:r>
              <a:rPr lang="en-US" altLang="ja-JP" sz="2215" b="1" u="sng"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安全帯を「墜落制止用器具」に変更します</a:t>
            </a:r>
            <a:endParaRPr lang="en-US" altLang="ja-JP" sz="2215" dirty="0">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2" name="表 11"/>
          <p:cNvGraphicFramePr>
            <a:graphicFrameLocks noGrp="1"/>
          </p:cNvGraphicFramePr>
          <p:nvPr/>
        </p:nvGraphicFramePr>
        <p:xfrm>
          <a:off x="481402" y="1667434"/>
          <a:ext cx="6185987" cy="1242284"/>
        </p:xfrm>
        <a:graphic>
          <a:graphicData uri="http://schemas.openxmlformats.org/drawingml/2006/table">
            <a:tbl>
              <a:tblPr firstRow="1" bandRow="1">
                <a:tableStyleId>{5C22544A-7EE6-4342-B048-85BDC9FD1C3A}</a:tableStyleId>
              </a:tblPr>
              <a:tblGrid>
                <a:gridCol w="371034">
                  <a:extLst>
                    <a:ext uri="{9D8B030D-6E8A-4147-A177-3AD203B41FA5}">
                      <a16:colId xmlns:a16="http://schemas.microsoft.com/office/drawing/2014/main" val="20000"/>
                    </a:ext>
                  </a:extLst>
                </a:gridCol>
                <a:gridCol w="2690913">
                  <a:extLst>
                    <a:ext uri="{9D8B030D-6E8A-4147-A177-3AD203B41FA5}">
                      <a16:colId xmlns:a16="http://schemas.microsoft.com/office/drawing/2014/main" val="20001"/>
                    </a:ext>
                  </a:extLst>
                </a:gridCol>
                <a:gridCol w="398814">
                  <a:extLst>
                    <a:ext uri="{9D8B030D-6E8A-4147-A177-3AD203B41FA5}">
                      <a16:colId xmlns:a16="http://schemas.microsoft.com/office/drawing/2014/main" val="20002"/>
                    </a:ext>
                  </a:extLst>
                </a:gridCol>
                <a:gridCol w="2725226">
                  <a:extLst>
                    <a:ext uri="{9D8B030D-6E8A-4147-A177-3AD203B41FA5}">
                      <a16:colId xmlns:a16="http://schemas.microsoft.com/office/drawing/2014/main" val="20003"/>
                    </a:ext>
                  </a:extLst>
                </a:gridCol>
              </a:tblGrid>
              <a:tr h="310571">
                <a:tc>
                  <a:txBody>
                    <a:bodyPr/>
                    <a:lstStyle/>
                    <a:p>
                      <a:pPr algn="ctr"/>
                      <a:endParaRPr kumimoji="1" lang="ja-JP" altLang="en-US" sz="1700" dirty="0">
                        <a:solidFill>
                          <a:schemeClr val="tx1"/>
                        </a:solidFill>
                        <a:latin typeface="游ゴシック" panose="020B0400000000000000" pitchFamily="50" charset="-128"/>
                        <a:ea typeface="游ゴシック" panose="020B0400000000000000" pitchFamily="50" charset="-128"/>
                      </a:endParaRPr>
                    </a:p>
                  </a:txBody>
                  <a:tcPr marL="0" marR="0" marT="29217" marB="0" anchor="ctr">
                    <a:lnL w="9525" cap="flat" cmpd="sng" algn="ctr">
                      <a:no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ctr"/>
                      <a:r>
                        <a:rPr lang="ja-JP" altLang="en-US" sz="1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安全帯</a:t>
                      </a:r>
                      <a:endParaRPr kumimoji="1" lang="ja-JP" altLang="en-US" sz="1800" b="1" dirty="0">
                        <a:solidFill>
                          <a:schemeClr val="bg1"/>
                        </a:solidFill>
                        <a:latin typeface="游ゴシック" panose="020B0400000000000000" pitchFamily="50" charset="-128"/>
                        <a:ea typeface="游ゴシック" panose="020B0400000000000000"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tx1">
                        <a:lumMod val="50000"/>
                        <a:lumOff val="50000"/>
                      </a:schemeClr>
                    </a:solidFill>
                  </a:tcPr>
                </a:tc>
                <a:tc>
                  <a:txBody>
                    <a:bodyPr/>
                    <a:lstStyle/>
                    <a:p>
                      <a:pPr algn="ctr"/>
                      <a:endParaRPr kumimoji="1" lang="ja-JP" altLang="en-US" sz="1700" dirty="0">
                        <a:latin typeface="游ゴシック" panose="020B0400000000000000" pitchFamily="50" charset="-128"/>
                        <a:ea typeface="游ゴシック" panose="020B0400000000000000"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2700" cap="flat" cmpd="sng" algn="ctr">
                      <a:solidFill>
                        <a:srgbClr val="C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ctr"/>
                      <a:r>
                        <a:rPr lang="ja-JP" altLang="en-US" sz="1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墜落制止用器具</a:t>
                      </a:r>
                      <a:endParaRPr kumimoji="1" lang="ja-JP" altLang="en-US" sz="1800" dirty="0">
                        <a:solidFill>
                          <a:schemeClr val="bg1"/>
                        </a:solidFill>
                        <a:latin typeface="游ゴシック" panose="020B0400000000000000" pitchFamily="50" charset="-128"/>
                        <a:ea typeface="游ゴシック" panose="020B0400000000000000" pitchFamily="50" charset="-128"/>
                      </a:endParaRPr>
                    </a:p>
                  </a:txBody>
                  <a:tcPr marL="0" marR="0" marT="29217"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105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700" dirty="0">
                          <a:latin typeface="游ゴシック" panose="020B0400000000000000" pitchFamily="50" charset="-128"/>
                          <a:ea typeface="游ゴシック" panose="020B0400000000000000" pitchFamily="50" charset="-128"/>
                          <a:cs typeface="メイリオ" panose="020B0604030504040204" pitchFamily="50" charset="-128"/>
                        </a:rPr>
                        <a:t>①</a:t>
                      </a:r>
                      <a:endParaRPr lang="en-US" altLang="ja-JP" sz="170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9525" cap="flat" cmpd="sng" algn="ctr">
                      <a:solidFill>
                        <a:schemeClr val="bg1">
                          <a:lumMod val="50000"/>
                        </a:schemeClr>
                      </a:solidFill>
                      <a:prstDash val="sysDash"/>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aseline="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800" dirty="0">
                          <a:latin typeface="游ゴシック" panose="020B0400000000000000" pitchFamily="50" charset="-128"/>
                          <a:ea typeface="游ゴシック" panose="020B0400000000000000" pitchFamily="50" charset="-128"/>
                          <a:cs typeface="メイリオ" panose="020B0604030504040204" pitchFamily="50" charset="-128"/>
                        </a:rPr>
                        <a:t>胴ベルト型（一本つり）</a:t>
                      </a:r>
                      <a:endParaRPr lang="en-US" altLang="ja-JP" sz="180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800" b="1"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800" b="1" dirty="0">
                          <a:latin typeface="游ゴシック" panose="020B0400000000000000" pitchFamily="50" charset="-128"/>
                          <a:ea typeface="游ゴシック" panose="020B0400000000000000" pitchFamily="50" charset="-128"/>
                          <a:cs typeface="メイリオ" panose="020B0604030504040204" pitchFamily="50" charset="-128"/>
                        </a:rPr>
                        <a:t>胴ベルト型（一本つり）</a:t>
                      </a:r>
                      <a:endParaRPr lang="en-US" altLang="ja-JP" sz="1800" b="1"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105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700" dirty="0">
                          <a:latin typeface="游ゴシック" panose="020B0400000000000000" pitchFamily="50" charset="-128"/>
                          <a:ea typeface="游ゴシック" panose="020B0400000000000000" pitchFamily="50" charset="-128"/>
                          <a:cs typeface="メイリオ" panose="020B0604030504040204" pitchFamily="50" charset="-128"/>
                        </a:rPr>
                        <a:t>②</a:t>
                      </a:r>
                      <a:endParaRPr lang="en-US" altLang="ja-JP" sz="170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9525" cap="flat" cmpd="sng" algn="ctr">
                      <a:solidFill>
                        <a:schemeClr val="bg1">
                          <a:lumMod val="50000"/>
                        </a:schemeClr>
                      </a:solidFill>
                      <a:prstDash val="sysDash"/>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800" b="0" dirty="0">
                          <a:latin typeface="游ゴシック" panose="020B0400000000000000" pitchFamily="50" charset="-128"/>
                          <a:ea typeface="游ゴシック" panose="020B0400000000000000" pitchFamily="50" charset="-128"/>
                          <a:cs typeface="メイリオ" panose="020B0604030504040204" pitchFamily="50" charset="-128"/>
                        </a:rPr>
                        <a:t>胴ベルト型（Ｕ字つり）</a:t>
                      </a:r>
                      <a:endParaRPr lang="en-US" altLang="ja-JP" sz="1800" b="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endParaRPr kumimoji="1" lang="ja-JP" altLang="en-US" sz="1300" dirty="0">
                        <a:latin typeface="游ゴシック" panose="020B0400000000000000" pitchFamily="50" charset="-128"/>
                        <a:ea typeface="游ゴシック" panose="020B0400000000000000"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ctr"/>
                      <a:r>
                        <a:rPr kumimoji="1" lang="en-US" altLang="ja-JP" sz="1800" dirty="0">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ja-JP" altLang="en-US" sz="180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2"/>
                  </a:ext>
                </a:extLst>
              </a:tr>
              <a:tr h="3105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700" dirty="0">
                          <a:latin typeface="游ゴシック" panose="020B0400000000000000" pitchFamily="50" charset="-128"/>
                          <a:ea typeface="游ゴシック" panose="020B0400000000000000" pitchFamily="50" charset="-128"/>
                          <a:cs typeface="メイリオ" panose="020B0604030504040204" pitchFamily="50" charset="-128"/>
                        </a:rPr>
                        <a:t>③</a:t>
                      </a:r>
                      <a:endParaRPr lang="en-US" altLang="ja-JP" sz="170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9525" cap="flat" cmpd="sng" algn="ctr">
                      <a:solidFill>
                        <a:schemeClr val="bg1">
                          <a:lumMod val="50000"/>
                        </a:schemeClr>
                      </a:solidFill>
                      <a:prstDash val="sysDash"/>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dirty="0">
                          <a:latin typeface="游ゴシック" panose="020B0400000000000000" pitchFamily="50" charset="-128"/>
                          <a:ea typeface="游ゴシック" panose="020B0400000000000000" pitchFamily="50" charset="-128"/>
                          <a:cs typeface="メイリオ" panose="020B0604030504040204" pitchFamily="50" charset="-128"/>
                        </a:rPr>
                        <a:t> ハーネス型（一本つり）</a:t>
                      </a:r>
                      <a:endParaRPr lang="en-US" altLang="ja-JP" sz="1800"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noFill/>
                  </a:tcPr>
                </a:tc>
                <a:tc>
                  <a:txBody>
                    <a:bodyPr/>
                    <a:lstStyle/>
                    <a:p>
                      <a:endParaRPr kumimoji="1" lang="ja-JP" altLang="en-US" sz="1300" dirty="0">
                        <a:latin typeface="游ゴシック" panose="020B0400000000000000" pitchFamily="50" charset="-128"/>
                        <a:ea typeface="游ゴシック" panose="020B0400000000000000" pitchFamily="50" charset="-128"/>
                      </a:endParaRPr>
                    </a:p>
                  </a:txBody>
                  <a:tcPr marL="0" marR="0" marT="29217"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800" b="1" dirty="0">
                          <a:latin typeface="游ゴシック" panose="020B0400000000000000" pitchFamily="50" charset="-128"/>
                          <a:ea typeface="游ゴシック" panose="020B0400000000000000" pitchFamily="50" charset="-128"/>
                          <a:cs typeface="メイリオ" panose="020B0604030504040204" pitchFamily="50" charset="-128"/>
                        </a:rPr>
                        <a:t>ハーネス型（一本つり）</a:t>
                      </a:r>
                      <a:endParaRPr lang="en-US" altLang="ja-JP" sz="1800" b="1" dirty="0">
                        <a:latin typeface="游ゴシック" panose="020B0400000000000000" pitchFamily="50" charset="-128"/>
                        <a:ea typeface="游ゴシック" panose="020B0400000000000000" pitchFamily="50" charset="-128"/>
                        <a:cs typeface="メイリオ" panose="020B0604030504040204" pitchFamily="50" charset="-128"/>
                      </a:endParaRPr>
                    </a:p>
                  </a:txBody>
                  <a:tcPr marL="0" marR="0" marT="292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5" name="二等辺三角形 24"/>
          <p:cNvSpPr/>
          <p:nvPr/>
        </p:nvSpPr>
        <p:spPr>
          <a:xfrm>
            <a:off x="6325973" y="2215206"/>
            <a:ext cx="864096" cy="24206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24" name="グループ化 23"/>
          <p:cNvGrpSpPr/>
          <p:nvPr/>
        </p:nvGrpSpPr>
        <p:grpSpPr>
          <a:xfrm>
            <a:off x="3561882" y="1734950"/>
            <a:ext cx="366540" cy="1032214"/>
            <a:chOff x="3676522" y="1902515"/>
            <a:chExt cx="397085" cy="1118232"/>
          </a:xfrm>
        </p:grpSpPr>
        <p:sp>
          <p:nvSpPr>
            <p:cNvPr id="14" name="ストライプ矢印 13"/>
            <p:cNvSpPr/>
            <p:nvPr/>
          </p:nvSpPr>
          <p:spPr>
            <a:xfrm>
              <a:off x="3702995" y="1902515"/>
              <a:ext cx="370612" cy="242478"/>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a:p>
          </p:txBody>
        </p:sp>
        <p:cxnSp>
          <p:nvCxnSpPr>
            <p:cNvPr id="15" name="直線矢印コネクタ 14"/>
            <p:cNvCxnSpPr/>
            <p:nvPr/>
          </p:nvCxnSpPr>
          <p:spPr>
            <a:xfrm>
              <a:off x="3676522" y="2351981"/>
              <a:ext cx="397085" cy="0"/>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676522" y="3020747"/>
              <a:ext cx="397085" cy="0"/>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676522" y="2685029"/>
              <a:ext cx="397085" cy="0"/>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8" name="円/楕円 63"/>
          <p:cNvSpPr/>
          <p:nvPr/>
        </p:nvSpPr>
        <p:spPr>
          <a:xfrm>
            <a:off x="3627240" y="2080014"/>
            <a:ext cx="144457" cy="146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テキスト ボックス 18"/>
          <p:cNvSpPr txBox="1"/>
          <p:nvPr/>
        </p:nvSpPr>
        <p:spPr>
          <a:xfrm>
            <a:off x="3609537" y="2313359"/>
            <a:ext cx="271228" cy="255776"/>
          </a:xfrm>
          <a:prstGeom prst="rect">
            <a:avLst/>
          </a:prstGeom>
          <a:noFill/>
        </p:spPr>
        <p:txBody>
          <a:bodyPr wrap="square" lIns="0" tIns="0" rIns="0" bIns="0" rtlCol="0">
            <a:spAutoFit/>
          </a:bodyPr>
          <a:lstStyle/>
          <a:p>
            <a:r>
              <a:rPr lang="en-US" altLang="ja-JP" sz="1662" dirty="0">
                <a:solidFill>
                  <a:srgbClr val="FF0000"/>
                </a:solidFill>
                <a:latin typeface="ＤＦ特太ゴシック体" panose="020B0509000000000000" pitchFamily="49" charset="-128"/>
                <a:ea typeface="ＤＦ特太ゴシック体" panose="020B0509000000000000" pitchFamily="49" charset="-128"/>
                <a:cs typeface="メイリオ" panose="020B0604030504040204" pitchFamily="50" charset="-128"/>
              </a:rPr>
              <a:t>×</a:t>
            </a:r>
            <a:endParaRPr lang="ja-JP" altLang="en-US" sz="1662" dirty="0">
              <a:solidFill>
                <a:srgbClr val="FF0000"/>
              </a:solidFill>
              <a:latin typeface="ＤＦ特太ゴシック体" panose="020B0509000000000000" pitchFamily="49" charset="-128"/>
              <a:ea typeface="ＤＦ特太ゴシック体" panose="020B0509000000000000" pitchFamily="49" charset="-128"/>
              <a:cs typeface="メイリオ" panose="020B0604030504040204" pitchFamily="50" charset="-128"/>
            </a:endParaRPr>
          </a:p>
        </p:txBody>
      </p:sp>
      <p:sp>
        <p:nvSpPr>
          <p:cNvPr id="20" name="円/楕円 62"/>
          <p:cNvSpPr/>
          <p:nvPr/>
        </p:nvSpPr>
        <p:spPr>
          <a:xfrm>
            <a:off x="3612979" y="2705870"/>
            <a:ext cx="144457" cy="142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3" name="テキスト ボックス 22"/>
          <p:cNvSpPr txBox="1"/>
          <p:nvPr/>
        </p:nvSpPr>
        <p:spPr>
          <a:xfrm>
            <a:off x="6758338" y="911352"/>
            <a:ext cx="1864612" cy="2303991"/>
          </a:xfrm>
          <a:prstGeom prst="roundRect">
            <a:avLst/>
          </a:prstGeom>
          <a:solidFill>
            <a:srgbClr val="0070C0"/>
          </a:solidFill>
          <a:ln>
            <a:noFill/>
          </a:ln>
        </p:spPr>
        <p:txBody>
          <a:bodyPr wrap="square" rtlCol="0">
            <a:spAutoFit/>
          </a:bodyPr>
          <a:lstStyle/>
          <a:p>
            <a:r>
              <a:rPr lang="ja-JP" altLang="en-US" sz="1662"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②には墜落を制止する機能がないことから、</a:t>
            </a:r>
            <a:r>
              <a:rPr lang="ja-JP" altLang="en-US" sz="1662" b="1" u="sng"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改正後は①と③のみが「墜落制止用器具」として認められることになります。</a:t>
            </a:r>
            <a:endParaRPr lang="en-US" altLang="ja-JP" sz="1662" b="1" u="sng"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9" name="図 28"/>
          <p:cNvPicPr>
            <a:picLocks noChangeAspect="1"/>
          </p:cNvPicPr>
          <p:nvPr/>
        </p:nvPicPr>
        <p:blipFill rotWithShape="1">
          <a:blip r:embed="rId3"/>
          <a:srcRect l="22478" t="24353" r="31329" b="20340"/>
          <a:stretch/>
        </p:blipFill>
        <p:spPr bwMode="auto">
          <a:xfrm>
            <a:off x="5967849" y="3659550"/>
            <a:ext cx="2728941" cy="2840101"/>
          </a:xfrm>
          <a:prstGeom prst="rect">
            <a:avLst/>
          </a:prstGeom>
          <a:ln>
            <a:noFill/>
          </a:ln>
          <a:extLst>
            <a:ext uri="{53640926-AAD7-44D8-BBD7-CCE9431645EC}">
              <a14:shadowObscured xmlns:a14="http://schemas.microsoft.com/office/drawing/2010/main"/>
            </a:ext>
          </a:extLst>
        </p:spPr>
      </p:pic>
      <p:sp>
        <p:nvSpPr>
          <p:cNvPr id="26" name="テキスト ボックス 25"/>
          <p:cNvSpPr txBox="1"/>
          <p:nvPr/>
        </p:nvSpPr>
        <p:spPr>
          <a:xfrm>
            <a:off x="460253" y="3229595"/>
            <a:ext cx="8647656" cy="329482"/>
          </a:xfrm>
          <a:prstGeom prst="rect">
            <a:avLst/>
          </a:prstGeom>
          <a:noFill/>
          <a:ln w="12700">
            <a:noFill/>
          </a:ln>
        </p:spPr>
        <p:txBody>
          <a:bodyPr wrap="square" rtlCol="0">
            <a:noAutofit/>
          </a:bodyPr>
          <a:lstStyle/>
          <a:p>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２</a:t>
            </a:r>
            <a:r>
              <a:rPr lang="en-US" altLang="ja-JP" sz="2215" b="1" u="sng"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 墜落制止用器具は「フルハーネス型」を使用することが原則</a:t>
            </a:r>
            <a:endParaRPr lang="en-US" altLang="ja-JP" sz="2215" b="1" u="sng"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215" b="1"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となります</a:t>
            </a:r>
            <a:endParaRPr lang="en-US" altLang="ja-JP" sz="2215"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テキスト ボックス 26"/>
          <p:cNvSpPr txBox="1"/>
          <p:nvPr/>
        </p:nvSpPr>
        <p:spPr>
          <a:xfrm>
            <a:off x="460253" y="4020300"/>
            <a:ext cx="7494015" cy="267204"/>
          </a:xfrm>
          <a:prstGeom prst="rect">
            <a:avLst/>
          </a:prstGeom>
          <a:noFill/>
          <a:ln w="12700">
            <a:noFill/>
          </a:ln>
        </p:spPr>
        <p:txBody>
          <a:bodyPr wrap="square" rtlCol="0">
            <a:noAutofit/>
          </a:bodyPr>
          <a:lstStyle/>
          <a:p>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３</a:t>
            </a:r>
            <a:r>
              <a:rPr lang="en-US" altLang="ja-JP" sz="2215" b="1" u="sng"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次の業務に</a:t>
            </a:r>
            <a:r>
              <a:rPr lang="en-US" altLang="ja-JP" sz="2215" b="1" u="sng"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215" b="1" u="sng" dirty="0">
                <a:latin typeface="游ゴシック" panose="020B0400000000000000" pitchFamily="50" charset="-128"/>
                <a:ea typeface="游ゴシック" panose="020B0400000000000000" pitchFamily="50" charset="-128"/>
                <a:cs typeface="メイリオ" panose="020B0604030504040204" pitchFamily="50" charset="-128"/>
              </a:rPr>
              <a:t>安全衛生特別教育」が必要です</a:t>
            </a:r>
            <a:endParaRPr lang="en-US" altLang="ja-JP" sz="2215"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27"/>
          <p:cNvSpPr txBox="1"/>
          <p:nvPr/>
        </p:nvSpPr>
        <p:spPr>
          <a:xfrm>
            <a:off x="481404" y="4393773"/>
            <a:ext cx="5552914" cy="1201371"/>
          </a:xfrm>
          <a:prstGeom prst="roundRect">
            <a:avLst/>
          </a:prstGeom>
          <a:solidFill>
            <a:srgbClr val="0070C0"/>
          </a:solidFill>
          <a:ln w="12700">
            <a:noFill/>
          </a:ln>
        </p:spPr>
        <p:txBody>
          <a:bodyPr wrap="square" rtlCol="0">
            <a:noAutofit/>
          </a:bodyPr>
          <a:lstStyle>
            <a:defPPr>
              <a:defRPr lang="ja-JP"/>
            </a:defPPr>
            <a:lvl1pPr>
              <a:lnSpc>
                <a:spcPct val="110000"/>
              </a:lnSpc>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2031"/>
              </a:lnSpc>
            </a:pPr>
            <a:r>
              <a:rPr lang="ja-JP" altLang="en-US" sz="1846" b="1" dirty="0">
                <a:solidFill>
                  <a:schemeClr val="bg1"/>
                </a:solidFill>
                <a:latin typeface="游ゴシック" panose="020B0400000000000000" pitchFamily="50" charset="-128"/>
                <a:ea typeface="游ゴシック" panose="020B0400000000000000" pitchFamily="50" charset="-128"/>
              </a:rPr>
              <a:t>　高さが２ｍ以上</a:t>
            </a:r>
            <a:r>
              <a:rPr lang="ja-JP" altLang="en-US" sz="1846" dirty="0">
                <a:solidFill>
                  <a:schemeClr val="bg1"/>
                </a:solidFill>
                <a:latin typeface="游ゴシック" panose="020B0400000000000000" pitchFamily="50" charset="-128"/>
                <a:ea typeface="游ゴシック" panose="020B0400000000000000" pitchFamily="50" charset="-128"/>
              </a:rPr>
              <a:t>の箇所であって</a:t>
            </a:r>
            <a:r>
              <a:rPr lang="ja-JP" altLang="en-US" sz="1846" b="1" dirty="0">
                <a:solidFill>
                  <a:schemeClr val="bg1"/>
                </a:solidFill>
                <a:latin typeface="游ゴシック" panose="020B0400000000000000" pitchFamily="50" charset="-128"/>
                <a:ea typeface="游ゴシック" panose="020B0400000000000000" pitchFamily="50" charset="-128"/>
              </a:rPr>
              <a:t>作業床を設ける</a:t>
            </a:r>
            <a:endParaRPr lang="en-US" altLang="ja-JP" sz="1846" b="1" dirty="0">
              <a:solidFill>
                <a:schemeClr val="bg1"/>
              </a:solidFill>
              <a:latin typeface="游ゴシック" panose="020B0400000000000000" pitchFamily="50" charset="-128"/>
              <a:ea typeface="游ゴシック" panose="020B0400000000000000" pitchFamily="50" charset="-128"/>
            </a:endParaRPr>
          </a:p>
          <a:p>
            <a:pPr algn="ctr">
              <a:lnSpc>
                <a:spcPts val="2031"/>
              </a:lnSpc>
            </a:pPr>
            <a:r>
              <a:rPr lang="ja-JP" altLang="en-US" sz="1846" b="1" dirty="0">
                <a:solidFill>
                  <a:schemeClr val="bg1"/>
                </a:solidFill>
                <a:latin typeface="游ゴシック" panose="020B0400000000000000" pitchFamily="50" charset="-128"/>
                <a:ea typeface="游ゴシック" panose="020B0400000000000000" pitchFamily="50" charset="-128"/>
              </a:rPr>
              <a:t>ことが困難</a:t>
            </a:r>
            <a:r>
              <a:rPr lang="ja-JP" altLang="en-US" sz="1846" dirty="0">
                <a:solidFill>
                  <a:schemeClr val="bg1"/>
                </a:solidFill>
                <a:latin typeface="游ゴシック" panose="020B0400000000000000" pitchFamily="50" charset="-128"/>
                <a:ea typeface="游ゴシック" panose="020B0400000000000000" pitchFamily="50" charset="-128"/>
              </a:rPr>
              <a:t>なところにおいて、墜落制止用器具の</a:t>
            </a:r>
            <a:endParaRPr lang="en-US" altLang="ja-JP" sz="1846" dirty="0">
              <a:solidFill>
                <a:schemeClr val="bg1"/>
              </a:solidFill>
              <a:latin typeface="游ゴシック" panose="020B0400000000000000" pitchFamily="50" charset="-128"/>
              <a:ea typeface="游ゴシック" panose="020B0400000000000000" pitchFamily="50" charset="-128"/>
            </a:endParaRPr>
          </a:p>
          <a:p>
            <a:pPr algn="ctr">
              <a:lnSpc>
                <a:spcPts val="2031"/>
              </a:lnSpc>
            </a:pPr>
            <a:r>
              <a:rPr lang="ja-JP" altLang="en-US" sz="1846" dirty="0">
                <a:solidFill>
                  <a:schemeClr val="bg1"/>
                </a:solidFill>
                <a:latin typeface="游ゴシック" panose="020B0400000000000000" pitchFamily="50" charset="-128"/>
                <a:ea typeface="游ゴシック" panose="020B0400000000000000" pitchFamily="50" charset="-128"/>
              </a:rPr>
              <a:t>うち</a:t>
            </a:r>
            <a:r>
              <a:rPr lang="ja-JP" altLang="en-US" sz="1846" b="1" dirty="0">
                <a:solidFill>
                  <a:schemeClr val="bg1"/>
                </a:solidFill>
                <a:latin typeface="游ゴシック" panose="020B0400000000000000" pitchFamily="50" charset="-128"/>
                <a:ea typeface="游ゴシック" panose="020B0400000000000000" pitchFamily="50" charset="-128"/>
              </a:rPr>
              <a:t>フルハーネス型のものを用いて行う作業</a:t>
            </a:r>
            <a:r>
              <a:rPr lang="ja-JP" altLang="en-US" sz="1846" dirty="0">
                <a:solidFill>
                  <a:schemeClr val="bg1"/>
                </a:solidFill>
                <a:latin typeface="游ゴシック" panose="020B0400000000000000" pitchFamily="50" charset="-128"/>
                <a:ea typeface="游ゴシック" panose="020B0400000000000000" pitchFamily="50" charset="-128"/>
              </a:rPr>
              <a:t>に係</a:t>
            </a:r>
            <a:endParaRPr lang="en-US" altLang="ja-JP" sz="1846" dirty="0">
              <a:solidFill>
                <a:schemeClr val="bg1"/>
              </a:solidFill>
              <a:latin typeface="游ゴシック" panose="020B0400000000000000" pitchFamily="50" charset="-128"/>
              <a:ea typeface="游ゴシック" panose="020B0400000000000000" pitchFamily="50" charset="-128"/>
            </a:endParaRPr>
          </a:p>
          <a:p>
            <a:pPr algn="ctr">
              <a:lnSpc>
                <a:spcPts val="2031"/>
              </a:lnSpc>
            </a:pPr>
            <a:r>
              <a:rPr lang="ja-JP" altLang="en-US" sz="1846" dirty="0">
                <a:solidFill>
                  <a:schemeClr val="bg1"/>
                </a:solidFill>
                <a:latin typeface="游ゴシック" panose="020B0400000000000000" pitchFamily="50" charset="-128"/>
                <a:ea typeface="游ゴシック" panose="020B0400000000000000" pitchFamily="50" charset="-128"/>
              </a:rPr>
              <a:t>る業務（ロープ高所作業に係る業務を除く。）</a:t>
            </a:r>
            <a:endParaRPr lang="en-US" altLang="ja-JP" sz="1846" dirty="0">
              <a:solidFill>
                <a:schemeClr val="bg1"/>
              </a:solidFill>
              <a:latin typeface="游ゴシック" panose="020B0400000000000000" pitchFamily="50" charset="-128"/>
              <a:ea typeface="游ゴシック" panose="020B0400000000000000" pitchFamily="50" charset="-128"/>
            </a:endParaRPr>
          </a:p>
        </p:txBody>
      </p:sp>
      <p:sp>
        <p:nvSpPr>
          <p:cNvPr id="9" name="角丸四角形 8"/>
          <p:cNvSpPr/>
          <p:nvPr/>
        </p:nvSpPr>
        <p:spPr>
          <a:xfrm>
            <a:off x="481403" y="969650"/>
            <a:ext cx="8232499" cy="5589413"/>
          </a:xfrm>
          <a:prstGeom prst="roundRect">
            <a:avLst>
              <a:gd name="adj" fmla="val 8177"/>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lIns="0" tIns="0" rIns="0" bIns="0" rtlCol="0" anchor="t" anchorCtr="0"/>
          <a:lstStyle/>
          <a:p>
            <a:pPr marL="165917" indent="-165917" defTabSz="853465">
              <a:lnSpc>
                <a:spcPts val="624"/>
              </a:lnSpc>
              <a:spcBef>
                <a:spcPct val="20000"/>
              </a:spcBef>
              <a:defRPr/>
            </a:pPr>
            <a:endParaRPr lang="en-US" altLang="ja-JP" sz="908" dirty="0">
              <a:solidFill>
                <a:prstClr val="black"/>
              </a:solidFill>
              <a:latin typeface="游ゴシック Medium" panose="020B0500000000000000" pitchFamily="50" charset="-128"/>
              <a:ea typeface="游ゴシック Medium" panose="020B0500000000000000" pitchFamily="50" charset="-128"/>
            </a:endParaRPr>
          </a:p>
        </p:txBody>
      </p:sp>
      <p:sp>
        <p:nvSpPr>
          <p:cNvPr id="30" name="角丸四角形 29"/>
          <p:cNvSpPr/>
          <p:nvPr/>
        </p:nvSpPr>
        <p:spPr>
          <a:xfrm>
            <a:off x="716803" y="5629672"/>
            <a:ext cx="1927598" cy="298287"/>
          </a:xfrm>
          <a:prstGeom prst="roundRect">
            <a:avLst>
              <a:gd name="adj" fmla="val 50000"/>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3231" tIns="0" rIns="33231" bIns="0" rtlCol="0" anchor="ctr"/>
          <a:lstStyle/>
          <a:p>
            <a:pPr algn="ctr"/>
            <a:r>
              <a:rPr lang="ja-JP" altLang="en-US" sz="1846"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rPr>
              <a:t>施行時期</a:t>
            </a:r>
          </a:p>
        </p:txBody>
      </p:sp>
      <p:sp>
        <p:nvSpPr>
          <p:cNvPr id="31" name="角丸四角形 30"/>
          <p:cNvSpPr/>
          <p:nvPr/>
        </p:nvSpPr>
        <p:spPr>
          <a:xfrm>
            <a:off x="716803" y="6001483"/>
            <a:ext cx="1927598" cy="551558"/>
          </a:xfrm>
          <a:prstGeom prst="roundRect">
            <a:avLst>
              <a:gd name="adj" fmla="val 50000"/>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3231" tIns="0" rIns="33231" bIns="0" rtlCol="0" anchor="ctr"/>
          <a:lstStyle/>
          <a:p>
            <a:pPr algn="ctr"/>
            <a:r>
              <a:rPr lang="ja-JP" altLang="en-US" sz="1846"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rPr>
              <a:t>経過措置</a:t>
            </a:r>
            <a:endParaRPr lang="en-US" altLang="ja-JP" sz="1846"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846"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rPr>
              <a:t>（猶予期間）</a:t>
            </a:r>
          </a:p>
        </p:txBody>
      </p:sp>
      <p:sp>
        <p:nvSpPr>
          <p:cNvPr id="32" name="正方形/長方形 31"/>
          <p:cNvSpPr/>
          <p:nvPr/>
        </p:nvSpPr>
        <p:spPr>
          <a:xfrm>
            <a:off x="2644401" y="5590265"/>
            <a:ext cx="3389915" cy="376385"/>
          </a:xfrm>
          <a:prstGeom prst="rect">
            <a:avLst/>
          </a:prstGeom>
        </p:spPr>
        <p:txBody>
          <a:bodyPr wrap="square">
            <a:spAutoFit/>
          </a:bodyPr>
          <a:lstStyle/>
          <a:p>
            <a:pPr>
              <a:spcBef>
                <a:spcPts val="554"/>
              </a:spcBef>
              <a:tabLst>
                <a:tab pos="1902117" algn="l"/>
              </a:tabLst>
            </a:pPr>
            <a:r>
              <a:rPr lang="en-US" altLang="ja-JP" sz="1846" b="1" dirty="0">
                <a:latin typeface="游ゴシック" panose="020B0400000000000000" pitchFamily="50" charset="-128"/>
                <a:ea typeface="游ゴシック" panose="020B0400000000000000" pitchFamily="50" charset="-128"/>
                <a:cs typeface="メイリオ" panose="020B0604030504040204" pitchFamily="50" charset="-128"/>
              </a:rPr>
              <a:t>2019(</a:t>
            </a:r>
            <a:r>
              <a:rPr lang="ja-JP" altLang="en-US" sz="1846" b="1" dirty="0">
                <a:latin typeface="游ゴシック" panose="020B0400000000000000" pitchFamily="50" charset="-128"/>
                <a:ea typeface="游ゴシック" panose="020B0400000000000000" pitchFamily="50" charset="-128"/>
                <a:cs typeface="メイリオ" panose="020B0604030504040204" pitchFamily="50" charset="-128"/>
              </a:rPr>
              <a:t>平成</a:t>
            </a:r>
            <a:r>
              <a:rPr lang="en-US" altLang="ja-JP" sz="1846" b="1" dirty="0">
                <a:latin typeface="游ゴシック" panose="020B0400000000000000" pitchFamily="50" charset="-128"/>
                <a:ea typeface="游ゴシック" panose="020B0400000000000000" pitchFamily="50" charset="-128"/>
                <a:cs typeface="メイリオ" panose="020B0604030504040204" pitchFamily="50" charset="-128"/>
              </a:rPr>
              <a:t>31</a:t>
            </a:r>
            <a:r>
              <a:rPr lang="ja-JP" altLang="en-US" sz="1846" b="1" dirty="0">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1846" b="1" dirty="0">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1846" b="1" dirty="0">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1846" b="1"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1846" b="1" dirty="0">
                <a:latin typeface="游ゴシック" panose="020B0400000000000000" pitchFamily="50" charset="-128"/>
                <a:ea typeface="游ゴシック" panose="020B0400000000000000" pitchFamily="50" charset="-128"/>
                <a:cs typeface="メイリオ" panose="020B0604030504040204" pitchFamily="50" charset="-128"/>
              </a:rPr>
              <a:t>日</a:t>
            </a:r>
          </a:p>
        </p:txBody>
      </p:sp>
      <p:sp>
        <p:nvSpPr>
          <p:cNvPr id="33" name="正方形/長方形 32"/>
          <p:cNvSpPr/>
          <p:nvPr/>
        </p:nvSpPr>
        <p:spPr>
          <a:xfrm>
            <a:off x="2644402" y="5888351"/>
            <a:ext cx="3480386" cy="745910"/>
          </a:xfrm>
          <a:prstGeom prst="rect">
            <a:avLst/>
          </a:prstGeom>
        </p:spPr>
        <p:txBody>
          <a:bodyPr wrap="square">
            <a:spAutoFit/>
          </a:bodyPr>
          <a:lstStyle/>
          <a:p>
            <a:r>
              <a:rPr lang="ja-JP" altLang="en-US" sz="1662"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現行法令に基づく安全帯は</a:t>
            </a:r>
            <a:br>
              <a:rPr lang="en-US" altLang="ja-JP" sz="1846"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br>
            <a:r>
              <a:rPr lang="en-US" altLang="ja-JP" sz="2585"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2022</a:t>
            </a:r>
            <a:r>
              <a:rPr lang="ja-JP" altLang="en-US" sz="1846"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年</a:t>
            </a:r>
            <a:r>
              <a:rPr lang="en-US" altLang="ja-JP" sz="2585"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1846"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月</a:t>
            </a:r>
            <a:r>
              <a:rPr lang="en-US" altLang="ja-JP" sz="2585"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1846"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rPr>
              <a:t>日まで使用可能</a:t>
            </a:r>
            <a:endParaRPr lang="en-US" altLang="ja-JP" sz="1846"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6887467" y="6192871"/>
            <a:ext cx="2133600" cy="337038"/>
          </a:xfrm>
        </p:spPr>
        <p:txBody>
          <a:bodyPr/>
          <a:lstStyle/>
          <a:p>
            <a:fld id="{8D1ECEAD-8A0A-4209-80EF-BE06681171F7}" type="slidenum">
              <a:rPr lang="ja-JP" altLang="en-US" sz="1477">
                <a:solidFill>
                  <a:schemeClr val="tx1"/>
                </a:solidFill>
              </a:rPr>
              <a:t>39</a:t>
            </a:fld>
            <a:endParaRPr lang="ja-JP" altLang="en-US" sz="1477" dirty="0">
              <a:solidFill>
                <a:schemeClr val="tx1"/>
              </a:solidFill>
            </a:endParaRPr>
          </a:p>
        </p:txBody>
      </p:sp>
    </p:spTree>
    <p:extLst>
      <p:ext uri="{BB962C8B-B14F-4D97-AF65-F5344CB8AC3E}">
        <p14:creationId xmlns:p14="http://schemas.microsoft.com/office/powerpoint/2010/main" val="425904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p:cNvGraphicFramePr>
          <p:nvPr/>
        </p:nvGraphicFramePr>
        <p:xfrm>
          <a:off x="4535918" y="2140528"/>
          <a:ext cx="3569927" cy="3947792"/>
        </p:xfrm>
        <a:graphic>
          <a:graphicData uri="http://schemas.openxmlformats.org/drawingml/2006/chart">
            <c:chart xmlns:c="http://schemas.openxmlformats.org/drawingml/2006/chart" xmlns:r="http://schemas.openxmlformats.org/officeDocument/2006/relationships" r:id="rId3"/>
          </a:graphicData>
        </a:graphic>
      </p:graphicFrame>
      <p:sp>
        <p:nvSpPr>
          <p:cNvPr id="7" name="角丸四角形 6"/>
          <p:cNvSpPr/>
          <p:nvPr/>
        </p:nvSpPr>
        <p:spPr>
          <a:xfrm>
            <a:off x="676333" y="483916"/>
            <a:ext cx="7791337" cy="552203"/>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2045"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メイリオ" panose="020B0604030504040204" pitchFamily="50" charset="-128"/>
              </a:rPr>
              <a:t>平成</a:t>
            </a:r>
            <a:r>
              <a:rPr lang="en-US" altLang="ja-JP" sz="2045"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2045"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メイリオ" panose="020B0604030504040204" pitchFamily="50" charset="-128"/>
              </a:rPr>
              <a:t>年事故の型別労働災害発生状況（確定値）</a:t>
            </a:r>
            <a:endParaRPr lang="ja-JP" altLang="en-US" sz="2045"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13"/>
          <p:cNvSpPr txBox="1">
            <a:spLocks noChangeArrowheads="1"/>
          </p:cNvSpPr>
          <p:nvPr/>
        </p:nvSpPr>
        <p:spPr bwMode="auto">
          <a:xfrm>
            <a:off x="4974769" y="1240666"/>
            <a:ext cx="2692227" cy="354584"/>
          </a:xfrm>
          <a:prstGeom prst="rect">
            <a:avLst/>
          </a:prstGeom>
          <a:noFill/>
          <a:ln w="9525">
            <a:solidFill>
              <a:schemeClr val="tx1"/>
            </a:solidFill>
            <a:miter lim="800000"/>
            <a:headEnd/>
            <a:tailEnd/>
          </a:ln>
        </p:spPr>
        <p:txBody>
          <a:bodyPr wrap="square" anchor="ctr">
            <a:spAutoFit/>
          </a:bodyPr>
          <a:lstStyle/>
          <a:p>
            <a:pPr algn="ctr"/>
            <a:r>
              <a:rPr lang="ja-JP" altLang="en-US" sz="1704" dirty="0">
                <a:latin typeface="メイリオ" panose="020B0604030504040204" pitchFamily="50" charset="-128"/>
                <a:ea typeface="メイリオ" panose="020B0604030504040204" pitchFamily="50" charset="-128"/>
                <a:cs typeface="メイリオ" panose="020B0604030504040204" pitchFamily="50" charset="-128"/>
              </a:rPr>
              <a:t>休業４日以上の死傷災害</a:t>
            </a:r>
            <a:endParaRPr lang="en-US" altLang="ja-JP" sz="1704"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13"/>
          <p:cNvSpPr txBox="1">
            <a:spLocks noChangeArrowheads="1"/>
          </p:cNvSpPr>
          <p:nvPr/>
        </p:nvSpPr>
        <p:spPr bwMode="auto">
          <a:xfrm>
            <a:off x="2077037" y="1243378"/>
            <a:ext cx="1406487" cy="354584"/>
          </a:xfrm>
          <a:prstGeom prst="rect">
            <a:avLst/>
          </a:prstGeom>
          <a:noFill/>
          <a:ln w="9525">
            <a:solidFill>
              <a:schemeClr val="tx1"/>
            </a:solidFill>
            <a:miter lim="800000"/>
            <a:headEnd/>
            <a:tailEnd/>
          </a:ln>
        </p:spPr>
        <p:txBody>
          <a:bodyPr wrap="square" anchor="ctr">
            <a:spAutoFit/>
          </a:bodyPr>
          <a:lstStyle/>
          <a:p>
            <a:pPr algn="ctr"/>
            <a:r>
              <a:rPr lang="ja-JP" altLang="en-US" sz="1704" dirty="0">
                <a:latin typeface="メイリオ" panose="020B0604030504040204" pitchFamily="50" charset="-128"/>
                <a:ea typeface="メイリオ" panose="020B0604030504040204" pitchFamily="50" charset="-128"/>
                <a:cs typeface="メイリオ" panose="020B0604030504040204" pitchFamily="50" charset="-128"/>
              </a:rPr>
              <a:t>死亡災害</a:t>
            </a:r>
            <a:endParaRPr lang="en-US" altLang="ja-JP" sz="1704"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25"/>
          <p:cNvSpPr txBox="1">
            <a:spLocks noChangeArrowheads="1"/>
          </p:cNvSpPr>
          <p:nvPr/>
        </p:nvSpPr>
        <p:spPr bwMode="auto">
          <a:xfrm>
            <a:off x="4945339" y="5957230"/>
            <a:ext cx="2751083" cy="249748"/>
          </a:xfrm>
          <a:prstGeom prst="rect">
            <a:avLst/>
          </a:prstGeom>
          <a:noFill/>
          <a:ln w="9525">
            <a:noFill/>
            <a:miter lim="800000"/>
            <a:headEnd/>
            <a:tailEnd/>
          </a:ln>
        </p:spPr>
        <p:txBody>
          <a:bodyPr wrap="square">
            <a:spAutoFit/>
          </a:bodyPr>
          <a:lstStyle/>
          <a:p>
            <a:pPr algn="ctr"/>
            <a:r>
              <a:rPr lang="ja-JP" altLang="en-US" sz="1023" dirty="0">
                <a:latin typeface="メイリオ" panose="020B0604030504040204" pitchFamily="50" charset="-128"/>
                <a:ea typeface="メイリオ" panose="020B0604030504040204" pitchFamily="50" charset="-128"/>
                <a:cs typeface="メイリオ" panose="020B0604030504040204" pitchFamily="50" charset="-128"/>
              </a:rPr>
              <a:t>出典：労働者死傷病報告</a:t>
            </a:r>
          </a:p>
        </p:txBody>
      </p:sp>
      <p:sp>
        <p:nvSpPr>
          <p:cNvPr id="11" name="テキスト ボックス 25"/>
          <p:cNvSpPr txBox="1">
            <a:spLocks noChangeArrowheads="1"/>
          </p:cNvSpPr>
          <p:nvPr/>
        </p:nvSpPr>
        <p:spPr bwMode="auto">
          <a:xfrm>
            <a:off x="1442848" y="5821886"/>
            <a:ext cx="2585023" cy="249748"/>
          </a:xfrm>
          <a:prstGeom prst="rect">
            <a:avLst/>
          </a:prstGeom>
          <a:noFill/>
          <a:ln w="9525">
            <a:noFill/>
            <a:miter lim="800000"/>
            <a:headEnd/>
            <a:tailEnd/>
          </a:ln>
        </p:spPr>
        <p:txBody>
          <a:bodyPr wrap="square">
            <a:spAutoFit/>
          </a:bodyPr>
          <a:lstStyle/>
          <a:p>
            <a:pPr algn="ctr"/>
            <a:r>
              <a:rPr lang="ja-JP" altLang="en-US" sz="1023" dirty="0">
                <a:latin typeface="メイリオ" panose="020B0604030504040204" pitchFamily="50" charset="-128"/>
                <a:ea typeface="メイリオ" panose="020B0604030504040204" pitchFamily="50" charset="-128"/>
                <a:cs typeface="メイリオ" panose="020B0604030504040204" pitchFamily="50" charset="-128"/>
              </a:rPr>
              <a:t>出典：死亡災害報告</a:t>
            </a:r>
          </a:p>
        </p:txBody>
      </p:sp>
      <p:sp>
        <p:nvSpPr>
          <p:cNvPr id="2" name="正方形/長方形 1"/>
          <p:cNvSpPr/>
          <p:nvPr/>
        </p:nvSpPr>
        <p:spPr>
          <a:xfrm>
            <a:off x="1136070" y="1753628"/>
            <a:ext cx="2997932" cy="405659"/>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04" b="1" dirty="0">
                <a:solidFill>
                  <a:schemeClr val="tx1"/>
                </a:solidFill>
                <a:latin typeface="+mn-ea"/>
                <a:cs typeface="メイリオ" panose="020B0604030504040204" pitchFamily="50" charset="-128"/>
              </a:rPr>
              <a:t>909</a:t>
            </a:r>
            <a:r>
              <a:rPr lang="ja-JP" altLang="en-US" sz="1704" b="1" dirty="0">
                <a:solidFill>
                  <a:schemeClr val="tx1"/>
                </a:solidFill>
                <a:latin typeface="+mn-ea"/>
                <a:cs typeface="メイリオ" panose="020B0604030504040204" pitchFamily="50" charset="-128"/>
              </a:rPr>
              <a:t>人、前年同期比▲</a:t>
            </a:r>
            <a:r>
              <a:rPr lang="en-US" altLang="ja-JP" sz="1704" b="1" dirty="0">
                <a:solidFill>
                  <a:schemeClr val="tx1"/>
                </a:solidFill>
                <a:latin typeface="+mn-ea"/>
                <a:cs typeface="メイリオ" panose="020B0604030504040204" pitchFamily="50" charset="-128"/>
              </a:rPr>
              <a:t>7.1%</a:t>
            </a:r>
            <a:endParaRPr lang="ja-JP" altLang="en-US" sz="1704" b="1" dirty="0">
              <a:solidFill>
                <a:schemeClr val="tx1"/>
              </a:solidFill>
              <a:latin typeface="+mn-ea"/>
              <a:cs typeface="メイリオ" panose="020B0604030504040204" pitchFamily="50" charset="-128"/>
            </a:endParaRPr>
          </a:p>
        </p:txBody>
      </p:sp>
      <p:graphicFrame>
        <p:nvGraphicFramePr>
          <p:cNvPr id="19" name="グラフ 18"/>
          <p:cNvGraphicFramePr>
            <a:graphicFrameLocks/>
          </p:cNvGraphicFramePr>
          <p:nvPr/>
        </p:nvGraphicFramePr>
        <p:xfrm>
          <a:off x="1013357" y="2220026"/>
          <a:ext cx="3533843" cy="3744069"/>
        </p:xfrm>
        <a:graphic>
          <a:graphicData uri="http://schemas.openxmlformats.org/drawingml/2006/chart">
            <c:chart xmlns:c="http://schemas.openxmlformats.org/drawingml/2006/chart" xmlns:r="http://schemas.openxmlformats.org/officeDocument/2006/relationships" r:id="rId4"/>
          </a:graphicData>
        </a:graphic>
      </p:graphicFrame>
      <p:sp>
        <p:nvSpPr>
          <p:cNvPr id="20" name="正方形/長方形 19"/>
          <p:cNvSpPr/>
          <p:nvPr/>
        </p:nvSpPr>
        <p:spPr>
          <a:xfrm>
            <a:off x="4835004" y="1753628"/>
            <a:ext cx="3295642" cy="405659"/>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04" b="1"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127,329</a:t>
            </a:r>
            <a:r>
              <a:rPr lang="ja-JP" altLang="en-US" sz="1704" b="1"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人、前年同期比</a:t>
            </a:r>
            <a:r>
              <a:rPr lang="en-US" altLang="ja-JP" sz="1704" b="1"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+5.7%</a:t>
            </a:r>
            <a:endParaRPr lang="ja-JP" altLang="en-US" sz="1704" b="1"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テキスト ボックス 11"/>
          <p:cNvSpPr txBox="1"/>
          <p:nvPr/>
        </p:nvSpPr>
        <p:spPr>
          <a:xfrm>
            <a:off x="2336050" y="4823450"/>
            <a:ext cx="947477" cy="643061"/>
          </a:xfrm>
          <a:prstGeom prst="rect">
            <a:avLst/>
          </a:prstGeom>
          <a:solidFill>
            <a:schemeClr val="bg1"/>
          </a:solidFill>
          <a:ln>
            <a:solidFill>
              <a:schemeClr val="tx1"/>
            </a:solidFill>
          </a:ln>
        </p:spPr>
        <p:txBody>
          <a:bodyPr wrap="square" rtlCol="0">
            <a:spAutoFit/>
          </a:bodyPr>
          <a:lstStyle/>
          <a:p>
            <a:pPr algn="ctr">
              <a:defRPr sz="1400" b="0" i="0" u="none" strike="noStrike" kern="1200" baseline="0">
                <a:solidFill>
                  <a:prstClr val="black"/>
                </a:solidFill>
                <a:latin typeface="+mn-lt"/>
                <a:ea typeface="+mn-ea"/>
                <a:cs typeface="+mn-cs"/>
              </a:defRPr>
            </a:pPr>
            <a:r>
              <a:rPr lang="ja-JP" altLang="en-US" sz="1193" dirty="0"/>
              <a:t>はさまれ・巻き込まれ</a:t>
            </a:r>
            <a:r>
              <a:rPr lang="en-US" altLang="ja-JP" sz="1193" dirty="0"/>
              <a:t>, 113</a:t>
            </a:r>
            <a:r>
              <a:rPr lang="ja-JP" altLang="en-US" sz="1193" dirty="0" err="1"/>
              <a:t>、</a:t>
            </a:r>
            <a:r>
              <a:rPr lang="en-US" altLang="ja-JP" sz="1193" dirty="0"/>
              <a:t> 12%</a:t>
            </a:r>
            <a:endParaRPr lang="ja-JP" altLang="en-US" sz="1193" dirty="0"/>
          </a:p>
        </p:txBody>
      </p:sp>
      <p:sp>
        <p:nvSpPr>
          <p:cNvPr id="3" name="テキスト ボックス 2"/>
          <p:cNvSpPr txBox="1"/>
          <p:nvPr/>
        </p:nvSpPr>
        <p:spPr>
          <a:xfrm>
            <a:off x="4830346" y="5029423"/>
            <a:ext cx="920237" cy="1010213"/>
          </a:xfrm>
          <a:prstGeom prst="rect">
            <a:avLst/>
          </a:prstGeom>
          <a:solidFill>
            <a:schemeClr val="bg1"/>
          </a:solidFill>
          <a:ln>
            <a:solidFill>
              <a:schemeClr val="tx1"/>
            </a:solidFill>
          </a:ln>
        </p:spPr>
        <p:txBody>
          <a:bodyPr wrap="square" rtlCol="0">
            <a:spAutoFit/>
          </a:bodyPr>
          <a:lstStyle/>
          <a:p>
            <a:fld id="{34E434D1-8AB6-4600-9DFF-93B614CF721D}" type="CATEGORYNAME">
              <a:rPr lang="ja-JP" altLang="en-US" sz="1193"/>
              <a:pPr/>
              <a:t>はさまれ・巻き込まれ</a:t>
            </a:fld>
            <a:r>
              <a:rPr lang="en-US" altLang="ja-JP" sz="1193" dirty="0"/>
              <a:t>, </a:t>
            </a:r>
            <a:fld id="{2D7A8000-EEF2-4385-B930-7EEE917E44A0}" type="VALUE">
              <a:rPr lang="en-US" altLang="ja-JP" sz="1193"/>
              <a:pPr/>
              <a:t>14,585</a:t>
            </a:fld>
            <a:r>
              <a:rPr lang="ja-JP" altLang="en-US" sz="1193" dirty="0" err="1"/>
              <a:t>、</a:t>
            </a:r>
            <a:r>
              <a:rPr lang="ja-JP" altLang="en-US" sz="1193" dirty="0"/>
              <a:t> </a:t>
            </a:r>
            <a:r>
              <a:rPr lang="en-US" altLang="ja-JP" sz="1193" dirty="0"/>
              <a:t>11%</a:t>
            </a:r>
            <a:endParaRPr lang="ja-JP" altLang="en-US" sz="1193" dirty="0"/>
          </a:p>
        </p:txBody>
      </p:sp>
    </p:spTree>
    <p:extLst>
      <p:ext uri="{BB962C8B-B14F-4D97-AF65-F5344CB8AC3E}">
        <p14:creationId xmlns:p14="http://schemas.microsoft.com/office/powerpoint/2010/main" val="1798598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bwMode="auto">
          <a:xfrm>
            <a:off x="0" y="263773"/>
            <a:ext cx="9144000" cy="440002"/>
          </a:xfrm>
          <a:prstGeom prst="rect">
            <a:avLst/>
          </a:prstGeom>
          <a:gradFill>
            <a:gsLst>
              <a:gs pos="0">
                <a:schemeClr val="accent4">
                  <a:shade val="51000"/>
                  <a:satMod val="130000"/>
                </a:schemeClr>
              </a:gs>
              <a:gs pos="0">
                <a:schemeClr val="accent4">
                  <a:shade val="93000"/>
                  <a:satMod val="130000"/>
                </a:schemeClr>
              </a:gs>
              <a:gs pos="0">
                <a:schemeClr val="accent4">
                  <a:shade val="94000"/>
                  <a:satMod val="135000"/>
                </a:schemeClr>
              </a:gs>
            </a:gsLst>
          </a:gradFill>
          <a:effectLst>
            <a:outerShdw sx="1000" sy="1000" rotWithShape="0">
              <a:srgbClr val="000000"/>
            </a:outerShdw>
          </a:effectLst>
          <a:scene3d>
            <a:camera prst="orthographicFront">
              <a:rot lat="0" lon="0" rev="0"/>
            </a:camera>
            <a:lightRig rig="threePt" dir="t">
              <a:rot lat="0" lon="0" rev="1200000"/>
            </a:lightRig>
          </a:scene3d>
          <a:sp3d>
            <a:bevelT w="0" h="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墜落制止用器具の規制について</a:t>
            </a:r>
          </a:p>
        </p:txBody>
      </p:sp>
      <p:sp>
        <p:nvSpPr>
          <p:cNvPr id="4107" name="スライド番号プレースホルダー 1"/>
          <p:cNvSpPr>
            <a:spLocks noGrp="1"/>
          </p:cNvSpPr>
          <p:nvPr>
            <p:ph type="sldNum" sz="quarter" idx="12"/>
          </p:nvPr>
        </p:nvSpPr>
        <p:spPr bwMode="auto">
          <a:xfrm>
            <a:off x="7025054" y="6273315"/>
            <a:ext cx="2133600" cy="33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2954">
                <a:solidFill>
                  <a:schemeClr val="tx1"/>
                </a:solidFill>
                <a:latin typeface="Calibri" pitchFamily="34" charset="0"/>
                <a:ea typeface="ＭＳ Ｐゴシック" charset="-128"/>
              </a:defRPr>
            </a:lvl1pPr>
            <a:lvl2pPr marL="685817" indent="-263776" eaLnBrk="0" hangingPunct="0">
              <a:spcBef>
                <a:spcPct val="20000"/>
              </a:spcBef>
              <a:buFont typeface="Arial" charset="0"/>
              <a:buChar char="–"/>
              <a:defRPr kumimoji="1" sz="2585">
                <a:solidFill>
                  <a:schemeClr val="tx1"/>
                </a:solidFill>
                <a:latin typeface="Calibri" pitchFamily="34" charset="0"/>
                <a:ea typeface="ＭＳ Ｐゴシック" charset="-128"/>
              </a:defRPr>
            </a:lvl2pPr>
            <a:lvl3pPr marL="1055103" indent="-211021" eaLnBrk="0" hangingPunct="0">
              <a:spcBef>
                <a:spcPct val="20000"/>
              </a:spcBef>
              <a:buFont typeface="Arial" charset="0"/>
              <a:buChar char="•"/>
              <a:defRPr kumimoji="1" sz="2215">
                <a:solidFill>
                  <a:schemeClr val="tx1"/>
                </a:solidFill>
                <a:latin typeface="Calibri" pitchFamily="34" charset="0"/>
                <a:ea typeface="ＭＳ Ｐゴシック" charset="-128"/>
              </a:defRPr>
            </a:lvl3pPr>
            <a:lvl4pPr marL="1477145" indent="-211021" eaLnBrk="0" hangingPunct="0">
              <a:spcBef>
                <a:spcPct val="20000"/>
              </a:spcBef>
              <a:buFont typeface="Arial" charset="0"/>
              <a:buChar char="–"/>
              <a:defRPr kumimoji="1" sz="1846">
                <a:solidFill>
                  <a:schemeClr val="tx1"/>
                </a:solidFill>
                <a:latin typeface="Calibri" pitchFamily="34" charset="0"/>
                <a:ea typeface="ＭＳ Ｐゴシック" charset="-128"/>
              </a:defRPr>
            </a:lvl4pPr>
            <a:lvl5pPr marL="1899186" indent="-211021" eaLnBrk="0" hangingPunct="0">
              <a:spcBef>
                <a:spcPct val="20000"/>
              </a:spcBef>
              <a:buFont typeface="Arial" charset="0"/>
              <a:buChar char="»"/>
              <a:defRPr kumimoji="1" sz="1846">
                <a:solidFill>
                  <a:schemeClr val="tx1"/>
                </a:solidFill>
                <a:latin typeface="Calibri" pitchFamily="34" charset="0"/>
                <a:ea typeface="ＭＳ Ｐゴシック" charset="-128"/>
              </a:defRPr>
            </a:lvl5pPr>
            <a:lvl6pPr marL="2321227" indent="-211021" eaLnBrk="0" fontAlgn="base" hangingPunct="0">
              <a:spcBef>
                <a:spcPct val="20000"/>
              </a:spcBef>
              <a:spcAft>
                <a:spcPct val="0"/>
              </a:spcAft>
              <a:buFont typeface="Arial" charset="0"/>
              <a:buChar char="»"/>
              <a:defRPr kumimoji="1" sz="1846">
                <a:solidFill>
                  <a:schemeClr val="tx1"/>
                </a:solidFill>
                <a:latin typeface="Calibri" pitchFamily="34" charset="0"/>
                <a:ea typeface="ＭＳ Ｐゴシック" charset="-128"/>
              </a:defRPr>
            </a:lvl6pPr>
            <a:lvl7pPr marL="2743269" indent="-211021" eaLnBrk="0" fontAlgn="base" hangingPunct="0">
              <a:spcBef>
                <a:spcPct val="20000"/>
              </a:spcBef>
              <a:spcAft>
                <a:spcPct val="0"/>
              </a:spcAft>
              <a:buFont typeface="Arial" charset="0"/>
              <a:buChar char="»"/>
              <a:defRPr kumimoji="1" sz="1846">
                <a:solidFill>
                  <a:schemeClr val="tx1"/>
                </a:solidFill>
                <a:latin typeface="Calibri" pitchFamily="34" charset="0"/>
                <a:ea typeface="ＭＳ Ｐゴシック" charset="-128"/>
              </a:defRPr>
            </a:lvl7pPr>
            <a:lvl8pPr marL="3165310" indent="-211021" eaLnBrk="0" fontAlgn="base" hangingPunct="0">
              <a:spcBef>
                <a:spcPct val="20000"/>
              </a:spcBef>
              <a:spcAft>
                <a:spcPct val="0"/>
              </a:spcAft>
              <a:buFont typeface="Arial" charset="0"/>
              <a:buChar char="»"/>
              <a:defRPr kumimoji="1" sz="1846">
                <a:solidFill>
                  <a:schemeClr val="tx1"/>
                </a:solidFill>
                <a:latin typeface="Calibri" pitchFamily="34" charset="0"/>
                <a:ea typeface="ＭＳ Ｐゴシック" charset="-128"/>
              </a:defRPr>
            </a:lvl8pPr>
            <a:lvl9pPr marL="3587351" indent="-211021" eaLnBrk="0" fontAlgn="base" hangingPunct="0">
              <a:spcBef>
                <a:spcPct val="20000"/>
              </a:spcBef>
              <a:spcAft>
                <a:spcPct val="0"/>
              </a:spcAft>
              <a:buFont typeface="Arial" charset="0"/>
              <a:buChar char="»"/>
              <a:defRPr kumimoji="1" sz="1846">
                <a:solidFill>
                  <a:schemeClr val="tx1"/>
                </a:solidFill>
                <a:latin typeface="Calibri" pitchFamily="34" charset="0"/>
                <a:ea typeface="ＭＳ Ｐゴシック" charset="-128"/>
              </a:defRPr>
            </a:lvl9pPr>
          </a:lstStyle>
          <a:p>
            <a:pPr eaLnBrk="1" hangingPunct="1">
              <a:spcBef>
                <a:spcPct val="0"/>
              </a:spcBef>
              <a:buFontTx/>
              <a:buNone/>
            </a:pPr>
            <a:fld id="{A282A7D3-2CF9-4275-892D-1E3C7A74D3EB}" type="slidenum">
              <a:rPr lang="ja-JP" altLang="en-US" sz="1477">
                <a:latin typeface="Meiryo UI" panose="020B0604030504040204" pitchFamily="50" charset="-128"/>
                <a:ea typeface="Meiryo UI" panose="020B0604030504040204" pitchFamily="50" charset="-128"/>
                <a:cs typeface="Meiryo UI" panose="020B0604030504040204" pitchFamily="50" charset="-128"/>
              </a:rPr>
              <a:pPr eaLnBrk="1" hangingPunct="1">
                <a:spcBef>
                  <a:spcPct val="0"/>
                </a:spcBef>
                <a:buFontTx/>
                <a:buNone/>
              </a:pPr>
              <a:t>40</a:t>
            </a:fld>
            <a:endParaRPr lang="ja-JP" altLang="en-US" sz="147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86064" y="836713"/>
            <a:ext cx="4233765" cy="319639"/>
          </a:xfrm>
          <a:prstGeom prst="rect">
            <a:avLst/>
          </a:prstGeom>
          <a:gradFill>
            <a:gsLst>
              <a:gs pos="0">
                <a:schemeClr val="accent1">
                  <a:tint val="50000"/>
                  <a:satMod val="300000"/>
                </a:schemeClr>
              </a:gs>
              <a:gs pos="0">
                <a:schemeClr val="accent1">
                  <a:tint val="37000"/>
                  <a:satMod val="300000"/>
                </a:schemeClr>
              </a:gs>
              <a:gs pos="0">
                <a:schemeClr val="accent1">
                  <a:tint val="15000"/>
                  <a:satMod val="350000"/>
                </a:schemeClr>
              </a:gs>
            </a:gsLst>
          </a:gradFill>
          <a:effectLst>
            <a:outerShdw sx="1000" sy="1000" rotWithShape="0">
              <a:srgbClr val="000000"/>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１　労働安全衛生法施行令（政令）の改正内容</a:t>
            </a:r>
          </a:p>
        </p:txBody>
      </p:sp>
      <p:sp>
        <p:nvSpPr>
          <p:cNvPr id="26" name="角丸四角形 25"/>
          <p:cNvSpPr/>
          <p:nvPr/>
        </p:nvSpPr>
        <p:spPr>
          <a:xfrm>
            <a:off x="52113" y="1169058"/>
            <a:ext cx="4367717" cy="13293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63776" indent="-263776">
              <a:buFont typeface="Wingdings" panose="05000000000000000000" pitchFamily="2" charset="2"/>
              <a:buChar char="l"/>
            </a:pPr>
            <a:r>
              <a:rPr lang="ja-JP"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労働安全衛生法施行令</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条第３項第</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号の「</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安全帯（墜落による危険を防止するためのものに限る。）</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墜落制止用器具</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」に改める。</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「墜落制止用器具」の範囲は、「安全帯」に含まれていた、</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①胴ベルト型（一本つり）</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胴ベルト型（Ｕ字つり）③　ハーネス型（一本つり）</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のうち、</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②を除いたもの</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86064" y="2564905"/>
            <a:ext cx="4216180" cy="319639"/>
          </a:xfrm>
          <a:prstGeom prst="rect">
            <a:avLst/>
          </a:prstGeom>
          <a:gradFill>
            <a:gsLst>
              <a:gs pos="0">
                <a:schemeClr val="accent1">
                  <a:tint val="50000"/>
                  <a:satMod val="300000"/>
                </a:schemeClr>
              </a:gs>
              <a:gs pos="0">
                <a:schemeClr val="accent1">
                  <a:tint val="37000"/>
                  <a:satMod val="300000"/>
                </a:schemeClr>
              </a:gs>
              <a:gs pos="0">
                <a:schemeClr val="accent1">
                  <a:tint val="15000"/>
                  <a:satMod val="350000"/>
                </a:schemeClr>
              </a:gs>
            </a:gsLst>
          </a:gradFill>
          <a:effectLst>
            <a:outerShdw sx="1000" sy="1000" rotWithShape="0">
              <a:srgbClr val="000000"/>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２　労働安全衛生規則（省令）の主な改正内容　</a:t>
            </a:r>
          </a:p>
        </p:txBody>
      </p:sp>
      <p:sp>
        <p:nvSpPr>
          <p:cNvPr id="30" name="角丸四角形 29"/>
          <p:cNvSpPr/>
          <p:nvPr/>
        </p:nvSpPr>
        <p:spPr>
          <a:xfrm>
            <a:off x="221600" y="3296062"/>
            <a:ext cx="4181927" cy="2725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墜落制止用器具は</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フルハーネス型を原則とし</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、墜落時にフルハーネス型の着用者が</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地面に到達するおそれのある場合（注１）</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等の対応として、</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一定の条件（注２）に適合する胴ベルト型</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を使用することを可能とする。</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安衛則第</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条を改正し、法第</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条第３項の特別教育の対象となる業務に、「</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高さが二メートル以上の箇所で</a:t>
            </a:r>
            <a:r>
              <a:rPr lang="ja-JP" altLang="en-US" sz="1292"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あつて</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作業床を設けることが困難なところにおいて、墜落制止用器具のうちフルハーネス型のものを用いて行う作業に係る業務（ロープ高所作業に係る業務を除く。</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注３</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注４</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を追加する。</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注１：</a:t>
            </a:r>
            <a:r>
              <a:rPr lang="ja-JP" altLang="en-US" sz="923"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胴ベルト型を使用可能とする高さ</a:t>
            </a:r>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については、いかなる場合でも守らなければならない最低限の基準として、「</a:t>
            </a:r>
            <a:r>
              <a:rPr lang="en-US" altLang="ja-JP"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6.75</a:t>
            </a:r>
            <a:r>
              <a:rPr lang="ja-JP" altLang="en-US" sz="92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メートル以下</a:t>
            </a:r>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」と告示（安全帯の規格（平成</a:t>
            </a:r>
            <a:r>
              <a:rPr lang="en-US" altLang="ja-JP"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年厚生労働省告示第</a:t>
            </a:r>
            <a:r>
              <a:rPr lang="en-US" altLang="ja-JP"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号）を全面改正して定める「墜落制止用器具の規格（以下「新規格」という。））に規定する。</a:t>
            </a:r>
            <a:endParaRPr lang="en-US" altLang="ja-JP"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注２：胴ベルト型が満たすべき「</a:t>
            </a:r>
            <a:r>
              <a:rPr lang="ja-JP" altLang="en-US" sz="923"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一定の条件</a:t>
            </a:r>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」については、新規格において規定する。</a:t>
            </a:r>
            <a:endParaRPr lang="en-US" altLang="ja-JP"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３：作業床の設置が困難の場所での作業は、他の高所作業と比較して墜落の危険性が高いこと、さらに、フルハーネス型は胴ベルトと比較して適切な着用や使用方法が難しく、胴ベルトよりも高い箇所で使用されることが多いため。</a:t>
            </a:r>
            <a:endParaRPr lang="en-US" altLang="ja-JP"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注４：ロープ高所作業には、すでに特別教育が義務付けられているため、新たな特別教育の対象業務からは除く。</a:t>
            </a:r>
            <a:endParaRPr lang="en-US" altLang="ja-JP" sz="92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813425" y="2697843"/>
            <a:ext cx="4214442" cy="319639"/>
          </a:xfrm>
          <a:prstGeom prst="rect">
            <a:avLst/>
          </a:prstGeom>
          <a:gradFill>
            <a:gsLst>
              <a:gs pos="0">
                <a:schemeClr val="accent1">
                  <a:tint val="50000"/>
                  <a:satMod val="300000"/>
                </a:schemeClr>
              </a:gs>
              <a:gs pos="0">
                <a:schemeClr val="accent1">
                  <a:tint val="37000"/>
                  <a:satMod val="300000"/>
                </a:schemeClr>
              </a:gs>
              <a:gs pos="0">
                <a:schemeClr val="accent1">
                  <a:tint val="15000"/>
                  <a:satMod val="350000"/>
                </a:schemeClr>
              </a:gs>
            </a:gsLst>
          </a:gradFill>
          <a:effectLst>
            <a:outerShdw sx="1000" sy="1000" rotWithShape="0">
              <a:srgbClr val="000000"/>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５　政省令等の施行日及び主な経過措置</a:t>
            </a:r>
          </a:p>
        </p:txBody>
      </p:sp>
      <p:sp>
        <p:nvSpPr>
          <p:cNvPr id="11" name="角丸四角形 10"/>
          <p:cNvSpPr/>
          <p:nvPr/>
        </p:nvSpPr>
        <p:spPr>
          <a:xfrm>
            <a:off x="205298" y="5137359"/>
            <a:ext cx="4233765" cy="1016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63776" indent="-263776">
              <a:buFont typeface="Wingdings" panose="05000000000000000000" pitchFamily="2" charset="2"/>
              <a:buChar char="l"/>
            </a:pP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749406" y="807887"/>
            <a:ext cx="4214442" cy="319639"/>
          </a:xfrm>
          <a:prstGeom prst="rect">
            <a:avLst/>
          </a:prstGeom>
          <a:gradFill>
            <a:gsLst>
              <a:gs pos="0">
                <a:schemeClr val="accent1">
                  <a:tint val="50000"/>
                  <a:satMod val="300000"/>
                </a:schemeClr>
              </a:gs>
              <a:gs pos="0">
                <a:schemeClr val="accent1">
                  <a:tint val="37000"/>
                  <a:satMod val="300000"/>
                </a:schemeClr>
              </a:gs>
              <a:gs pos="0">
                <a:schemeClr val="accent1">
                  <a:tint val="15000"/>
                  <a:satMod val="350000"/>
                </a:schemeClr>
              </a:gs>
            </a:gsLst>
          </a:gradFill>
          <a:effectLst>
            <a:outerShdw sx="1000" sy="1000" rotWithShape="0">
              <a:srgbClr val="000000"/>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４　「墜落制止用器具」の規格について</a:t>
            </a:r>
          </a:p>
        </p:txBody>
      </p:sp>
      <p:sp>
        <p:nvSpPr>
          <p:cNvPr id="13" name="角丸四角形 12"/>
          <p:cNvSpPr/>
          <p:nvPr/>
        </p:nvSpPr>
        <p:spPr>
          <a:xfrm>
            <a:off x="4707513" y="3628407"/>
            <a:ext cx="4059504" cy="1376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政省令等は、</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年２月１日</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から施行する。</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新規格に適合する墜落制止用器具の製造、譲渡、貸与又は使用：平成</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年２月１日以降可能。</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新規格に適合しない安全帯の製造：平成</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年８月１日まで可能。</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新規格に適合しない安全帯の譲渡、貸与又は使用：平成</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年１月１日まで可能。</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安衛則の経過措置により、旧規格のみに適合するハーネス型安全帯を用いて特別教育の対象作業を実施する場合であっても、 </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年２月</a:t>
            </a:r>
            <a:r>
              <a:rPr lang="en-US" altLang="ja-JP"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日以降は、特別教育の実施が義務付けられる。</a:t>
            </a:r>
            <a:endParaRPr lang="en-US" altLang="ja-JP" sz="1292"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4657702" y="1235526"/>
            <a:ext cx="4367717" cy="14623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　基本的考え方</a:t>
            </a: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原則として、</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ISO</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規格</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(ISO 10333</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）に整合させる。</a:t>
            </a: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一部、日本人の体格等を踏まえた独自の基準を設定する。（フック、ランヤード、ショックアブソーバの引張強度等）</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構造規格の性能要件化</a:t>
            </a:r>
          </a:p>
          <a:p>
            <a:pPr marL="263776" indent="-263776">
              <a:buFont typeface="Wingdings" panose="05000000000000000000" pitchFamily="2" charset="2"/>
              <a:buChar char="l"/>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技術の進展に迅速に対応するため、規定内容を可能な限り性能要件化し、試験方法等の詳細は</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JIS</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規格を引用する。</a:t>
            </a:r>
          </a:p>
        </p:txBody>
      </p:sp>
    </p:spTree>
    <p:extLst>
      <p:ext uri="{BB962C8B-B14F-4D97-AF65-F5344CB8AC3E}">
        <p14:creationId xmlns:p14="http://schemas.microsoft.com/office/powerpoint/2010/main" val="350255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781345D-C219-4A25-83AD-300CCBBFA881}" type="slidenum">
              <a:rPr lang="ja-JP" altLang="en-US" smtClean="0">
                <a:solidFill>
                  <a:prstClr val="black">
                    <a:tint val="75000"/>
                  </a:prstClr>
                </a:solidFill>
              </a:rPr>
              <a:pPr/>
              <a:t>41</a:t>
            </a:fld>
            <a:endParaRPr lang="ja-JP" altLang="en-US">
              <a:solidFill>
                <a:prstClr val="black">
                  <a:tint val="75000"/>
                </a:prstClr>
              </a:solidFill>
            </a:endParaRPr>
          </a:p>
        </p:txBody>
      </p:sp>
      <p:pic>
        <p:nvPicPr>
          <p:cNvPr id="3" name="図 2"/>
          <p:cNvPicPr>
            <a:picLocks noChangeAspect="1"/>
          </p:cNvPicPr>
          <p:nvPr/>
        </p:nvPicPr>
        <p:blipFill rotWithShape="1">
          <a:blip r:embed="rId2"/>
          <a:srcRect l="2745" t="8859" r="4265" b="18052"/>
          <a:stretch/>
        </p:blipFill>
        <p:spPr>
          <a:xfrm>
            <a:off x="0" y="272673"/>
            <a:ext cx="9142378" cy="5748616"/>
          </a:xfrm>
          <a:prstGeom prst="rect">
            <a:avLst/>
          </a:prstGeom>
          <a:ln>
            <a:solidFill>
              <a:schemeClr val="bg1">
                <a:lumMod val="50000"/>
              </a:schemeClr>
            </a:solidFill>
          </a:ln>
        </p:spPr>
      </p:pic>
    </p:spTree>
    <p:extLst>
      <p:ext uri="{BB962C8B-B14F-4D97-AF65-F5344CB8AC3E}">
        <p14:creationId xmlns:p14="http://schemas.microsoft.com/office/powerpoint/2010/main" val="2710410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781345D-C219-4A25-83AD-300CCBBFA881}" type="slidenum">
              <a:rPr lang="ja-JP" altLang="en-US" smtClean="0">
                <a:solidFill>
                  <a:prstClr val="black">
                    <a:tint val="75000"/>
                  </a:prstClr>
                </a:solidFill>
              </a:rPr>
              <a:pPr/>
              <a:t>42</a:t>
            </a:fld>
            <a:endParaRPr lang="ja-JP" altLang="en-US">
              <a:solidFill>
                <a:prstClr val="black">
                  <a:tint val="75000"/>
                </a:prstClr>
              </a:solidFill>
            </a:endParaRPr>
          </a:p>
        </p:txBody>
      </p:sp>
      <p:pic>
        <p:nvPicPr>
          <p:cNvPr id="3" name="図 2"/>
          <p:cNvPicPr>
            <a:picLocks noChangeAspect="1"/>
          </p:cNvPicPr>
          <p:nvPr/>
        </p:nvPicPr>
        <p:blipFill>
          <a:blip r:embed="rId3"/>
          <a:stretch>
            <a:fillRect/>
          </a:stretch>
        </p:blipFill>
        <p:spPr>
          <a:xfrm>
            <a:off x="6497" y="444822"/>
            <a:ext cx="8988081" cy="6023394"/>
          </a:xfrm>
          <a:prstGeom prst="rect">
            <a:avLst/>
          </a:prstGeom>
        </p:spPr>
      </p:pic>
    </p:spTree>
    <p:extLst>
      <p:ext uri="{BB962C8B-B14F-4D97-AF65-F5344CB8AC3E}">
        <p14:creationId xmlns:p14="http://schemas.microsoft.com/office/powerpoint/2010/main" val="4014200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06794" y="815889"/>
            <a:ext cx="8930467" cy="2140713"/>
          </a:xfrm>
          <a:prstGeom prst="roundRect">
            <a:avLst>
              <a:gd name="adj" fmla="val 8177"/>
            </a:avLst>
          </a:prstGeom>
          <a:ln>
            <a:solidFill>
              <a:srgbClr val="0070C0"/>
            </a:solidFill>
          </a:ln>
        </p:spPr>
        <p:style>
          <a:lnRef idx="2">
            <a:schemeClr val="accent1"/>
          </a:lnRef>
          <a:fillRef idx="1">
            <a:schemeClr val="lt1"/>
          </a:fillRef>
          <a:effectRef idx="0">
            <a:schemeClr val="accent1"/>
          </a:effectRef>
          <a:fontRef idx="minor">
            <a:schemeClr val="dk1"/>
          </a:fontRef>
        </p:style>
        <p:txBody>
          <a:bodyPr lIns="0" tIns="0" rIns="0" bIns="0" rtlCol="0" anchor="ctr" anchorCtr="0"/>
          <a:lstStyle/>
          <a:p>
            <a:pPr marL="132919" indent="-422017"/>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・石綿にばく</a:t>
            </a:r>
            <a:r>
              <a:rPr lang="ja-JP" altLang="en-US" sz="1874" b="1" dirty="0" err="1">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露する</a:t>
            </a:r>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ことにより、中皮腫、肺がん等の疾病が発生</a:t>
            </a:r>
            <a:endParaRPr lang="en-US" altLang="ja-JP"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marL="132919" indent="-422017">
              <a:spcBef>
                <a:spcPts val="562"/>
              </a:spcBef>
            </a:pPr>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・過去の石綿建材使用時の石綿ばく露により、毎年多くの労災認定</a:t>
            </a:r>
            <a:endParaRPr lang="en-US" altLang="ja-JP"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marL="438610" indent="-422017"/>
            <a:r>
              <a:rPr lang="ja-JP" altLang="en-US"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中皮腫</a:t>
            </a:r>
            <a:r>
              <a:rPr lang="en-US" altLang="ja-JP"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主に石綿が原因と考えられている</a:t>
            </a:r>
            <a:r>
              <a:rPr lang="en-US" altLang="ja-JP"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による死亡者数は、年間約</a:t>
            </a:r>
            <a:r>
              <a:rPr lang="en-US" altLang="ja-JP"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1,500</a:t>
            </a:r>
            <a:r>
              <a:rPr lang="ja-JP" altLang="en-US"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人</a:t>
            </a:r>
            <a:endParaRPr lang="en-US" altLang="ja-JP" sz="1874"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marL="248464" indent="-248464"/>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2006</a:t>
            </a:r>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年以前に建てられた建築物</a:t>
            </a:r>
            <a:r>
              <a:rPr lang="en-US" altLang="ja-JP"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一般住宅含む</a:t>
            </a:r>
            <a:r>
              <a:rPr lang="en-US" altLang="ja-JP"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の多くに石綿が使用されており</a:t>
            </a:r>
            <a:r>
              <a:rPr lang="ja-JP" altLang="en-US" sz="1500"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874"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石綿使用建築物の解体棟数は</a:t>
            </a:r>
            <a:r>
              <a:rPr lang="en-US" altLang="ja-JP" sz="1874"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2030</a:t>
            </a:r>
            <a:r>
              <a:rPr lang="ja-JP" altLang="en-US" sz="1874"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年頃のピークに向けてさらに増加</a:t>
            </a:r>
            <a:endParaRPr lang="en-US" altLang="ja-JP" sz="1874"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marL="132919" indent="-422017">
              <a:spcBef>
                <a:spcPts val="562"/>
              </a:spcBef>
            </a:pPr>
            <a:r>
              <a:rPr lang="ja-JP" altLang="en-US"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・今後の石綿使用建築物の解体工事で石綿ばく露防止対策の強化が必要</a:t>
            </a:r>
            <a:endParaRPr lang="en-US" altLang="ja-JP" sz="1874"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角丸四角形 9"/>
          <p:cNvSpPr/>
          <p:nvPr/>
        </p:nvSpPr>
        <p:spPr>
          <a:xfrm>
            <a:off x="106794" y="143834"/>
            <a:ext cx="8930467" cy="601349"/>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lIns="0" tIns="69106" rIns="0" bIns="0" anchor="ctr"/>
          <a:lstStyle/>
          <a:p>
            <a:pPr algn="ctr">
              <a:defRPr/>
            </a:pPr>
            <a:r>
              <a:rPr lang="ja-JP" altLang="en-US" sz="2624" b="1" dirty="0">
                <a:solidFill>
                  <a:schemeClr val="tx1"/>
                </a:solidFill>
                <a:uFill>
                  <a:solidFill>
                    <a:srgbClr val="7030A0"/>
                  </a:solidFill>
                </a:uFill>
                <a:latin typeface="游ゴシック" panose="020B0400000000000000" pitchFamily="50" charset="-128"/>
                <a:ea typeface="游ゴシック" panose="020B0400000000000000" pitchFamily="50" charset="-128"/>
                <a:cs typeface="メイリオ" panose="020B0604030504040204" pitchFamily="50" charset="-128"/>
              </a:rPr>
              <a:t>労働者の石綿健康障害防止対策の現状</a:t>
            </a:r>
            <a:endParaRPr lang="en-US" altLang="ja-JP" sz="2624" b="1" dirty="0">
              <a:solidFill>
                <a:schemeClr val="tx1"/>
              </a:solidFill>
              <a:uFill>
                <a:solidFill>
                  <a:srgbClr val="7030A0"/>
                </a:solidFill>
              </a:u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898" y="214539"/>
            <a:ext cx="410970" cy="459938"/>
          </a:xfrm>
          <a:prstGeom prst="rect">
            <a:avLst/>
          </a:prstGeom>
        </p:spPr>
      </p:pic>
      <p:pic>
        <p:nvPicPr>
          <p:cNvPr id="5" name="図 4"/>
          <p:cNvPicPr>
            <a:picLocks noChangeAspect="1"/>
          </p:cNvPicPr>
          <p:nvPr/>
        </p:nvPicPr>
        <p:blipFill>
          <a:blip r:embed="rId4"/>
          <a:stretch>
            <a:fillRect/>
          </a:stretch>
        </p:blipFill>
        <p:spPr>
          <a:xfrm>
            <a:off x="1737608" y="2981643"/>
            <a:ext cx="6343640" cy="3821634"/>
          </a:xfrm>
          <a:prstGeom prst="rect">
            <a:avLst/>
          </a:prstGeom>
        </p:spPr>
      </p:pic>
      <p:sp>
        <p:nvSpPr>
          <p:cNvPr id="2" name="スライド番号プレースホルダー 1"/>
          <p:cNvSpPr>
            <a:spLocks noGrp="1"/>
          </p:cNvSpPr>
          <p:nvPr>
            <p:ph type="sldNum" sz="quarter" idx="12"/>
          </p:nvPr>
        </p:nvSpPr>
        <p:spPr/>
        <p:txBody>
          <a:bodyPr/>
          <a:lstStyle/>
          <a:p>
            <a:pPr>
              <a:defRPr/>
            </a:pPr>
            <a:fld id="{5E11D3FA-DABF-4E60-BE62-1E0D4415F60C}" type="slidenum">
              <a:rPr lang="en-US" altLang="ja-JP" smtClean="0">
                <a:solidFill>
                  <a:prstClr val="black">
                    <a:tint val="75000"/>
                  </a:prstClr>
                </a:solidFill>
              </a:rPr>
              <a:pPr>
                <a:defRPr/>
              </a:pPr>
              <a:t>43</a:t>
            </a:fld>
            <a:endParaRPr lang="en-US" altLang="ja-JP" dirty="0">
              <a:solidFill>
                <a:prstClr val="black">
                  <a:tint val="75000"/>
                </a:prstClr>
              </a:solidFill>
            </a:endParaRPr>
          </a:p>
        </p:txBody>
      </p:sp>
    </p:spTree>
    <p:extLst>
      <p:ext uri="{BB962C8B-B14F-4D97-AF65-F5344CB8AC3E}">
        <p14:creationId xmlns:p14="http://schemas.microsoft.com/office/powerpoint/2010/main" val="2492145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17955" y="155972"/>
            <a:ext cx="8908090" cy="641093"/>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lIns="0" tIns="69106" rIns="0" bIns="0" anchor="ctr"/>
          <a:lstStyle/>
          <a:p>
            <a:pPr algn="ctr">
              <a:defRPr/>
            </a:pPr>
            <a:r>
              <a:rPr lang="ja-JP" altLang="en-US" sz="2624" b="1" dirty="0">
                <a:solidFill>
                  <a:schemeClr val="tx1"/>
                </a:solidFill>
                <a:uFill>
                  <a:solidFill>
                    <a:srgbClr val="7030A0"/>
                  </a:solidFill>
                </a:uFill>
                <a:latin typeface="游ゴシック" panose="020B0400000000000000" pitchFamily="50" charset="-128"/>
                <a:ea typeface="游ゴシック" panose="020B0400000000000000" pitchFamily="50" charset="-128"/>
                <a:cs typeface="メイリオ" panose="020B0604030504040204" pitchFamily="50" charset="-128"/>
              </a:rPr>
              <a:t>労働者の石綿健康障害防止対策の課題</a:t>
            </a:r>
            <a:endParaRPr lang="en-US" altLang="ja-JP" sz="2624" b="1" dirty="0">
              <a:solidFill>
                <a:schemeClr val="tx1"/>
              </a:solidFill>
              <a:uFill>
                <a:solidFill>
                  <a:srgbClr val="7030A0"/>
                </a:solidFill>
              </a:u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94" y="224080"/>
            <a:ext cx="443602" cy="496457"/>
          </a:xfrm>
          <a:prstGeom prst="rect">
            <a:avLst/>
          </a:prstGeom>
        </p:spPr>
      </p:pic>
      <p:sp>
        <p:nvSpPr>
          <p:cNvPr id="15" name="角丸四角形 14"/>
          <p:cNvSpPr/>
          <p:nvPr/>
        </p:nvSpPr>
        <p:spPr>
          <a:xfrm>
            <a:off x="185441" y="999521"/>
            <a:ext cx="8780204" cy="1113388"/>
          </a:xfrm>
          <a:prstGeom prst="roundRect">
            <a:avLst>
              <a:gd name="adj" fmla="val 8177"/>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lIns="0" tIns="0" rIns="0" bIns="0" rtlCol="0" anchor="t" anchorCtr="0"/>
          <a:lstStyle/>
          <a:p>
            <a:r>
              <a:rPr lang="ja-JP" altLang="en-US" sz="2062" b="1" dirty="0">
                <a:latin typeface="游ゴシック" panose="020B0400000000000000" pitchFamily="50" charset="-128"/>
                <a:ea typeface="游ゴシック" panose="020B0400000000000000" pitchFamily="50" charset="-128"/>
                <a:cs typeface="メイリオ" pitchFamily="50" charset="-128"/>
              </a:rPr>
              <a:t>○ </a:t>
            </a:r>
            <a:r>
              <a:rPr lang="ja-JP" altLang="en-US"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解体・改修工事前の石綿有無の</a:t>
            </a:r>
            <a:r>
              <a:rPr lang="ja-JP" altLang="en-US"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rPr>
              <a:t>事前調査・分析</a:t>
            </a:r>
            <a:r>
              <a:rPr lang="en-US" altLang="ja-JP"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法令上の義務</a:t>
            </a:r>
            <a:r>
              <a:rPr lang="en-US" altLang="ja-JP"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rPr>
              <a:t>が不十分</a:t>
            </a:r>
            <a:endParaRPr lang="en-US" altLang="ja-JP"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endParaRPr>
          </a:p>
          <a:p>
            <a:pPr marL="438610" indent="-428488">
              <a:spcBef>
                <a:spcPts val="562"/>
              </a:spcBef>
            </a:pPr>
            <a:r>
              <a:rPr lang="ja-JP" altLang="en-US" sz="1687" dirty="0">
                <a:latin typeface="メイリオ" panose="020B0604030504040204" pitchFamily="50" charset="-128"/>
                <a:ea typeface="メイリオ" panose="020B0604030504040204" pitchFamily="50" charset="-128"/>
                <a:cs typeface="メイリオ" pitchFamily="50" charset="-128"/>
              </a:rPr>
              <a:t>　</a:t>
            </a:r>
            <a:endParaRPr lang="en-US" altLang="ja-JP" sz="1687" dirty="0">
              <a:latin typeface="メイリオ" panose="020B0604030504040204" pitchFamily="50" charset="-128"/>
              <a:ea typeface="メイリオ" panose="020B0604030504040204" pitchFamily="50" charset="-128"/>
              <a:cs typeface="メイリオ" pitchFamily="50" charset="-128"/>
            </a:endParaRPr>
          </a:p>
        </p:txBody>
      </p:sp>
      <p:sp>
        <p:nvSpPr>
          <p:cNvPr id="16" name="角丸四角形 15"/>
          <p:cNvSpPr/>
          <p:nvPr/>
        </p:nvSpPr>
        <p:spPr>
          <a:xfrm>
            <a:off x="185441" y="2302665"/>
            <a:ext cx="8780204" cy="1113388"/>
          </a:xfrm>
          <a:prstGeom prst="roundRect">
            <a:avLst>
              <a:gd name="adj" fmla="val 8177"/>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lIns="0" tIns="0" rIns="0" bIns="0" rtlCol="0" anchor="t" anchorCtr="0"/>
          <a:lstStyle/>
          <a:p>
            <a:r>
              <a:rPr lang="ja-JP" altLang="en-US" sz="2062" b="1" dirty="0">
                <a:latin typeface="游ゴシック" panose="020B0400000000000000" pitchFamily="50" charset="-128"/>
                <a:ea typeface="游ゴシック" panose="020B0400000000000000" pitchFamily="50" charset="-128"/>
                <a:cs typeface="メイリオ" pitchFamily="50" charset="-128"/>
              </a:rPr>
              <a:t>○ </a:t>
            </a:r>
            <a:r>
              <a:rPr lang="ja-JP" altLang="en-US"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全く対策を取らないままの</a:t>
            </a:r>
            <a:r>
              <a:rPr lang="ja-JP" altLang="en-US"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rPr>
              <a:t>違法解体が散見</a:t>
            </a:r>
            <a:endParaRPr lang="en-US" altLang="ja-JP"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角丸四角形 16"/>
          <p:cNvSpPr/>
          <p:nvPr/>
        </p:nvSpPr>
        <p:spPr>
          <a:xfrm>
            <a:off x="183388" y="3604582"/>
            <a:ext cx="8780204" cy="1330866"/>
          </a:xfrm>
          <a:prstGeom prst="roundRect">
            <a:avLst>
              <a:gd name="adj" fmla="val 8177"/>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lIns="0" tIns="0" rIns="0" bIns="0" rtlCol="0" anchor="t" anchorCtr="0"/>
          <a:lstStyle/>
          <a:p>
            <a:r>
              <a:rPr lang="ja-JP" altLang="en-US" sz="2062" b="1" dirty="0">
                <a:latin typeface="游ゴシック" panose="020B0400000000000000" pitchFamily="50" charset="-128"/>
                <a:ea typeface="游ゴシック" panose="020B0400000000000000" pitchFamily="50" charset="-128"/>
                <a:cs typeface="メイリオ" pitchFamily="50" charset="-128"/>
              </a:rPr>
              <a:t>○ </a:t>
            </a:r>
            <a:r>
              <a:rPr lang="ja-JP" altLang="en-US"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rPr>
              <a:t>石綿作業主任者の未選任</a:t>
            </a:r>
            <a:r>
              <a:rPr lang="ja-JP" altLang="en-US"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や</a:t>
            </a:r>
            <a:r>
              <a:rPr lang="ja-JP" altLang="en-US"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rPr>
              <a:t>健診の未実施が散見</a:t>
            </a:r>
            <a:r>
              <a:rPr lang="en-US" altLang="ja-JP"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いずれも法令上の義務</a:t>
            </a:r>
            <a:r>
              <a:rPr lang="en-US" altLang="ja-JP"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062" b="1" u="sng" dirty="0">
              <a:latin typeface="游ゴシック" panose="020B0400000000000000" pitchFamily="50" charset="-128"/>
              <a:ea typeface="游ゴシック" panose="020B0400000000000000" pitchFamily="50" charset="-128"/>
              <a:cs typeface="メイリオ" pitchFamily="50" charset="-128"/>
            </a:endParaRPr>
          </a:p>
        </p:txBody>
      </p:sp>
      <p:sp>
        <p:nvSpPr>
          <p:cNvPr id="18" name="角丸四角形 17"/>
          <p:cNvSpPr/>
          <p:nvPr/>
        </p:nvSpPr>
        <p:spPr>
          <a:xfrm>
            <a:off x="183388" y="5166251"/>
            <a:ext cx="8780204" cy="1113388"/>
          </a:xfrm>
          <a:prstGeom prst="roundRect">
            <a:avLst>
              <a:gd name="adj" fmla="val 8177"/>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lIns="0" tIns="0" rIns="0" bIns="0" rtlCol="0" anchor="t" anchorCtr="0"/>
          <a:lstStyle/>
          <a:p>
            <a:r>
              <a:rPr lang="ja-JP" altLang="en-US" sz="2062" b="1" dirty="0">
                <a:latin typeface="游ゴシック" panose="020B0400000000000000" pitchFamily="50" charset="-128"/>
                <a:ea typeface="游ゴシック" panose="020B0400000000000000" pitchFamily="50" charset="-128"/>
                <a:cs typeface="メイリオ" pitchFamily="50" charset="-128"/>
              </a:rPr>
              <a:t>○ </a:t>
            </a:r>
            <a:r>
              <a:rPr lang="ja-JP" altLang="en-US" sz="2062" b="1" u="sng"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石綿の</a:t>
            </a:r>
            <a:r>
              <a:rPr lang="ja-JP" altLang="en-US"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rPr>
              <a:t>高濃度飛散や外部への漏洩事例</a:t>
            </a:r>
            <a:endParaRPr lang="en-US" altLang="ja-JP" sz="2062" b="1" u="sng" dirty="0">
              <a:solidFill>
                <a:srgbClr val="C00000"/>
              </a:solidFill>
              <a:uFill>
                <a:solidFill>
                  <a:schemeClr val="tx1"/>
                </a:solidFill>
              </a:u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正方形/長方形 18"/>
          <p:cNvSpPr/>
          <p:nvPr/>
        </p:nvSpPr>
        <p:spPr>
          <a:xfrm>
            <a:off x="400400" y="1352688"/>
            <a:ext cx="8563194" cy="67485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marL="132919" indent="-422017"/>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・石綿使用有無の調査が不十分で必要な措置をとらずに解体等が行われている事例多数</a:t>
            </a:r>
            <a:endPar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marL="132919" indent="-422017">
              <a:spcBef>
                <a:spcPts val="562"/>
              </a:spcBef>
            </a:pPr>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・石綿分析を行う者の中には、基礎知識の無い者や十分な能力のない者が見られる</a:t>
            </a:r>
            <a:endPar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正方形/長方形 19"/>
          <p:cNvSpPr/>
          <p:nvPr/>
        </p:nvSpPr>
        <p:spPr>
          <a:xfrm>
            <a:off x="400400" y="2652232"/>
            <a:ext cx="8563194" cy="67485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marL="132919" indent="-422017"/>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・必要な措置を講じずに解体等が行われる事例が散見される</a:t>
            </a:r>
            <a:endPar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marL="132919" indent="-422017"/>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解体してしまえば石綿や措置の実施の有無を事後に確認することは困難</a:t>
            </a:r>
            <a:endPar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正方形/長方形 20"/>
          <p:cNvSpPr/>
          <p:nvPr/>
        </p:nvSpPr>
        <p:spPr>
          <a:xfrm>
            <a:off x="400399" y="3990651"/>
            <a:ext cx="8563194" cy="94479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marL="202435" indent="-422017"/>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・年間解体件数</a:t>
            </a:r>
            <a:r>
              <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万件、解体業者４万社に対し、</a:t>
            </a:r>
            <a:br>
              <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石綿健診実施事業場数は約</a:t>
            </a:r>
            <a:r>
              <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750</a:t>
            </a:r>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（受診者数は約１万人）</a:t>
            </a:r>
          </a:p>
          <a:p>
            <a:pPr marL="132919" indent="-422017">
              <a:spcBef>
                <a:spcPts val="562"/>
              </a:spcBef>
            </a:pPr>
            <a:r>
              <a:rPr lang="ja-JP" altLang="en-US"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・解体業者の４割に石綿作業主任者が不在という調査結果あり</a:t>
            </a:r>
            <a:endParaRPr lang="en-US" altLang="ja-JP" sz="1687"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正方形/長方形 21"/>
          <p:cNvSpPr/>
          <p:nvPr/>
        </p:nvSpPr>
        <p:spPr>
          <a:xfrm>
            <a:off x="400399" y="5518057"/>
            <a:ext cx="8555725" cy="688522"/>
          </a:xfrm>
          <a:prstGeom prst="rect">
            <a:avLst/>
          </a:prstGeom>
        </p:spPr>
        <p:txBody>
          <a:bodyPr wrap="square">
            <a:spAutoFit/>
          </a:bodyPr>
          <a:lstStyle/>
          <a:p>
            <a:pPr marL="253044" indent="-428488"/>
            <a:r>
              <a:rPr lang="ja-JP" altLang="en-US" sz="1687" dirty="0">
                <a:latin typeface="游ゴシック" panose="020B0400000000000000" pitchFamily="50" charset="-128"/>
                <a:ea typeface="游ゴシック" panose="020B0400000000000000" pitchFamily="50" charset="-128"/>
              </a:rPr>
              <a:t>・吹付石綿除去作業等以外の石綿作業現場でも石綿が高濃度で発散した事例が見られる</a:t>
            </a:r>
            <a:endParaRPr lang="en-US" altLang="ja-JP" sz="1687" dirty="0">
              <a:latin typeface="游ゴシック" panose="020B0400000000000000" pitchFamily="50" charset="-128"/>
              <a:ea typeface="游ゴシック" panose="020B0400000000000000" pitchFamily="50" charset="-128"/>
            </a:endParaRPr>
          </a:p>
          <a:p>
            <a:pPr marL="253044" indent="-428488">
              <a:spcBef>
                <a:spcPts val="562"/>
              </a:spcBef>
            </a:pPr>
            <a:r>
              <a:rPr lang="ja-JP" altLang="en-US" sz="1687" dirty="0">
                <a:latin typeface="游ゴシック" panose="020B0400000000000000" pitchFamily="50" charset="-128"/>
                <a:ea typeface="游ゴシック" panose="020B0400000000000000" pitchFamily="50" charset="-128"/>
              </a:rPr>
              <a:t>・吹付石綿除去作業等の現場で隔離空間からの石綿漏洩事例が散見される</a:t>
            </a:r>
            <a:endParaRPr lang="en-US" altLang="ja-JP" sz="1687" dirty="0">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387897" y="6383031"/>
            <a:ext cx="8098264" cy="40491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marL="132919" indent="-422017"/>
            <a:r>
              <a:rPr lang="ja-JP" altLang="en-US" sz="2249"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⇒石綿健康障害防止対策の徹底、強化が必要</a:t>
            </a:r>
            <a:endParaRPr lang="en-US" altLang="ja-JP" sz="2249" b="1" dirty="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6985765" y="6465849"/>
            <a:ext cx="2133601" cy="362868"/>
          </a:xfrm>
        </p:spPr>
        <p:txBody>
          <a:bodyPr/>
          <a:lstStyle/>
          <a:p>
            <a:pPr>
              <a:defRPr/>
            </a:pPr>
            <a:fld id="{5E11D3FA-DABF-4E60-BE62-1E0D4415F60C}" type="slidenum">
              <a:rPr lang="en-US" altLang="ja-JP" smtClean="0">
                <a:solidFill>
                  <a:prstClr val="black">
                    <a:tint val="75000"/>
                  </a:prstClr>
                </a:solidFill>
              </a:rPr>
              <a:pPr>
                <a:defRPr/>
              </a:pPr>
              <a:t>44</a:t>
            </a:fld>
            <a:endParaRPr lang="en-US" altLang="ja-JP" dirty="0">
              <a:solidFill>
                <a:prstClr val="black">
                  <a:tint val="75000"/>
                </a:prstClr>
              </a:solidFill>
            </a:endParaRPr>
          </a:p>
        </p:txBody>
      </p:sp>
    </p:spTree>
    <p:extLst>
      <p:ext uri="{BB962C8B-B14F-4D97-AF65-F5344CB8AC3E}">
        <p14:creationId xmlns:p14="http://schemas.microsoft.com/office/powerpoint/2010/main" val="2389212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227105" y="4206256"/>
            <a:ext cx="3952111" cy="2280316"/>
          </a:xfrm>
          <a:prstGeom prst="roundRect">
            <a:avLst/>
          </a:prstGeom>
          <a:noFill/>
          <a:ln w="38100">
            <a:solidFill>
              <a:srgbClr val="4EA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コンテンツ プレースホルダー 2"/>
          <p:cNvSpPr>
            <a:spLocks noGrp="1"/>
          </p:cNvSpPr>
          <p:nvPr>
            <p:ph idx="1"/>
          </p:nvPr>
        </p:nvSpPr>
        <p:spPr>
          <a:xfrm>
            <a:off x="227105" y="1791955"/>
            <a:ext cx="8785662" cy="655422"/>
          </a:xfrm>
        </p:spPr>
        <p:txBody>
          <a:bodyPr>
            <a:normAutofit fontScale="77500" lnSpcReduction="20000"/>
          </a:bodyPr>
          <a:lstStyle/>
          <a:p>
            <a:pPr marL="0" indent="0">
              <a:lnSpc>
                <a:spcPct val="120000"/>
              </a:lnSpc>
              <a:buNone/>
            </a:pPr>
            <a:r>
              <a:rPr lang="ja-JP" altLang="en-US" sz="2123" b="1" dirty="0">
                <a:latin typeface="メイリオ" panose="020B0604030504040204" pitchFamily="50" charset="-128"/>
                <a:ea typeface="メイリオ" panose="020B0604030504040204" pitchFamily="50" charset="-128"/>
                <a:cs typeface="メイリオ" panose="020B0604030504040204" pitchFamily="50" charset="-128"/>
              </a:rPr>
              <a:t>○制度の概要</a:t>
            </a:r>
            <a:endParaRPr lang="en-US" altLang="ja-JP" sz="2123" b="1"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20000"/>
              </a:lnSpc>
              <a:buNone/>
            </a:pPr>
            <a:r>
              <a:rPr lang="ja-JP" altLang="en-US" sz="1939"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54" dirty="0">
                <a:latin typeface="メイリオ" panose="020B0604030504040204" pitchFamily="50" charset="-128"/>
                <a:ea typeface="メイリオ" panose="020B0604030504040204" pitchFamily="50" charset="-128"/>
                <a:cs typeface="メイリオ" panose="020B0604030504040204" pitchFamily="50" charset="-128"/>
              </a:rPr>
              <a:t>労働安全衛生水準の高い企業を評価・認定し、厚生労働省のＨＰ等により、広く企業名を公表する制度</a:t>
            </a:r>
            <a:endParaRPr lang="en-US" altLang="ja-JP" sz="2215"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2215"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p:cNvSpPr txBox="1">
            <a:spLocks/>
          </p:cNvSpPr>
          <p:nvPr/>
        </p:nvSpPr>
        <p:spPr>
          <a:xfrm>
            <a:off x="4413787" y="2550819"/>
            <a:ext cx="4479443" cy="1267807"/>
          </a:xfrm>
          <a:prstGeom prst="rect">
            <a:avLst/>
          </a:prstGeom>
          <a:ln>
            <a:solidFill>
              <a:schemeClr val="tx1"/>
            </a:solidFill>
            <a:prstDash val="dash"/>
          </a:ln>
        </p:spPr>
        <p:txBody>
          <a:bodyPr vert="horz" lIns="33231" tIns="33231" rIns="33231" bIns="33231"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0"/>
              </a:spcBef>
              <a:buNone/>
            </a:pPr>
            <a:r>
              <a:rPr lang="ja-JP" altLang="en-US" sz="1108" b="1" dirty="0">
                <a:latin typeface="メイリオ" panose="020B0604030504040204" pitchFamily="50" charset="-128"/>
                <a:ea typeface="メイリオ" panose="020B0604030504040204" pitchFamily="50" charset="-128"/>
                <a:cs typeface="メイリオ" panose="020B0604030504040204" pitchFamily="50" charset="-128"/>
              </a:rPr>
              <a:t>＜安全衛生優良企業評価基準＞</a:t>
            </a:r>
            <a:endParaRPr lang="en-US" altLang="ja-JP" sz="1108" b="1"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・労働安全衛生の組織体制があり、全社的取組がなされていること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・従業員の健康保持増進の措置を行っていること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・従業員のメンタルヘルス対策を促進していること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・従業員の過重労働対策を促進していること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（有給休暇の取得促進、時間外労働削減の取組なども評価）</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・（危険作業がある業種は）安全活動が実施されていること</a:t>
            </a:r>
          </a:p>
        </p:txBody>
      </p:sp>
      <p:sp>
        <p:nvSpPr>
          <p:cNvPr id="16" name="テキスト ボックス 15"/>
          <p:cNvSpPr txBox="1"/>
          <p:nvPr/>
        </p:nvSpPr>
        <p:spPr>
          <a:xfrm>
            <a:off x="7869564" y="4815205"/>
            <a:ext cx="1186446" cy="688843"/>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厚生労働省のＨＰに企業名公表</a:t>
            </a:r>
          </a:p>
        </p:txBody>
      </p:sp>
      <p:sp>
        <p:nvSpPr>
          <p:cNvPr id="12" name="テキスト ボックス 11"/>
          <p:cNvSpPr txBox="1"/>
          <p:nvPr/>
        </p:nvSpPr>
        <p:spPr>
          <a:xfrm>
            <a:off x="393392" y="5829697"/>
            <a:ext cx="1329378" cy="490006"/>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厚労省のＨＰで自己診断</a:t>
            </a:r>
          </a:p>
        </p:txBody>
      </p:sp>
      <p:sp>
        <p:nvSpPr>
          <p:cNvPr id="17" name="テキスト ボックス 16"/>
          <p:cNvSpPr txBox="1"/>
          <p:nvPr/>
        </p:nvSpPr>
        <p:spPr>
          <a:xfrm>
            <a:off x="6867579" y="4132658"/>
            <a:ext cx="611065" cy="348109"/>
          </a:xfrm>
          <a:prstGeom prst="rect">
            <a:avLst/>
          </a:prstGeom>
          <a:noFill/>
        </p:spPr>
        <p:txBody>
          <a:bodyPr wrap="none" rtlCol="0">
            <a:spAutoFit/>
          </a:bodyPr>
          <a:lstStyle/>
          <a:p>
            <a:r>
              <a:rPr lang="ja-JP" altLang="en-US" sz="1662" dirty="0">
                <a:latin typeface="メイリオ" panose="020B0604030504040204" pitchFamily="50" charset="-128"/>
                <a:ea typeface="メイリオ" panose="020B0604030504040204" pitchFamily="50" charset="-128"/>
                <a:cs typeface="メイリオ" panose="020B0604030504040204" pitchFamily="50" charset="-128"/>
              </a:rPr>
              <a:t>認定</a:t>
            </a:r>
          </a:p>
        </p:txBody>
      </p:sp>
      <p:sp>
        <p:nvSpPr>
          <p:cNvPr id="23" name="テキスト ボックス 22"/>
          <p:cNvSpPr txBox="1"/>
          <p:nvPr/>
        </p:nvSpPr>
        <p:spPr>
          <a:xfrm>
            <a:off x="102605" y="2626723"/>
            <a:ext cx="4227545" cy="98751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33231" rIns="33231" rtlCol="0">
            <a:spAutoFit/>
          </a:bodyPr>
          <a:lstStyle/>
          <a:p>
            <a:r>
              <a:rPr lang="ja-JP" altLang="en-US" sz="1662" b="1" dirty="0">
                <a:latin typeface="メイリオ" panose="020B0604030504040204" pitchFamily="50" charset="-128"/>
                <a:ea typeface="メイリオ" panose="020B0604030504040204" pitchFamily="50" charset="-128"/>
                <a:cs typeface="メイリオ" panose="020B0604030504040204" pitchFamily="50" charset="-128"/>
              </a:rPr>
              <a:t>○認定</a:t>
            </a:r>
            <a:r>
              <a:rPr lang="ja-JP" altLang="ja-JP" sz="1662" b="1" dirty="0">
                <a:latin typeface="メイリオ" panose="020B0604030504040204" pitchFamily="50" charset="-128"/>
                <a:ea typeface="メイリオ" panose="020B0604030504040204" pitchFamily="50" charset="-128"/>
                <a:cs typeface="メイリオ" panose="020B0604030504040204" pitchFamily="50" charset="-128"/>
              </a:rPr>
              <a:t>企業におけるメリット</a:t>
            </a:r>
          </a:p>
          <a:p>
            <a:r>
              <a:rPr lang="ja-JP" altLang="en-US" sz="1385"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385" dirty="0">
                <a:latin typeface="メイリオ" panose="020B0604030504040204" pitchFamily="50" charset="-128"/>
                <a:ea typeface="メイリオ" panose="020B0604030504040204" pitchFamily="50" charset="-128"/>
                <a:cs typeface="メイリオ" panose="020B0604030504040204" pitchFamily="50" charset="-128"/>
              </a:rPr>
              <a:t>健康・安全・働きやすい優良企業であることの</a:t>
            </a:r>
            <a:r>
              <a:rPr lang="en-US" altLang="ja-JP" sz="1385" dirty="0">
                <a:latin typeface="メイリオ" panose="020B0604030504040204" pitchFamily="50" charset="-128"/>
                <a:ea typeface="メイリオ" panose="020B0604030504040204" pitchFamily="50" charset="-128"/>
                <a:cs typeface="メイリオ" panose="020B0604030504040204" pitchFamily="50" charset="-128"/>
              </a:rPr>
              <a:t>PR</a:t>
            </a:r>
            <a:endParaRPr lang="ja-JP" altLang="ja-JP" sz="1385"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85"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385" dirty="0">
                <a:latin typeface="メイリオ" panose="020B0604030504040204" pitchFamily="50" charset="-128"/>
                <a:ea typeface="メイリオ" panose="020B0604030504040204" pitchFamily="50" charset="-128"/>
                <a:cs typeface="メイリオ" panose="020B0604030504040204" pitchFamily="50" charset="-128"/>
              </a:rPr>
              <a:t>求人情報に記載しＰＲ</a:t>
            </a:r>
          </a:p>
          <a:p>
            <a:r>
              <a:rPr lang="ja-JP" altLang="en-US" sz="1385"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385" dirty="0">
                <a:latin typeface="メイリオ" panose="020B0604030504040204" pitchFamily="50" charset="-128"/>
                <a:ea typeface="メイリオ" panose="020B0604030504040204" pitchFamily="50" charset="-128"/>
                <a:cs typeface="メイリオ" panose="020B0604030504040204" pitchFamily="50" charset="-128"/>
              </a:rPr>
              <a:t>優良マークを広報、商品に使用</a:t>
            </a:r>
          </a:p>
        </p:txBody>
      </p:sp>
      <p:pic>
        <p:nvPicPr>
          <p:cNvPr id="1032" name="Picture 8" descr="http://www.microsoft.com/global/ja-jp/business/industry/gov/publishingimages/community/clip/04/ss_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867" y="4697133"/>
            <a:ext cx="1480577" cy="11434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microsoft.com/global/ja-jp/business/industry/gov/publishingimages/community/clip/03/ss_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701" y="4638796"/>
            <a:ext cx="880759" cy="11409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microsoft.com/global/ja-jp/business/industry/gov/publishingimages/community/clip/03/ss_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5874" y="4085112"/>
            <a:ext cx="1124614" cy="771766"/>
          </a:xfrm>
          <a:prstGeom prst="rect">
            <a:avLst/>
          </a:prstGeom>
          <a:noFill/>
          <a:extLst>
            <a:ext uri="{909E8E84-426E-40DD-AFC4-6F175D3DCCD1}">
              <a14:hiddenFill xmlns:a14="http://schemas.microsoft.com/office/drawing/2010/main">
                <a:solidFill>
                  <a:srgbClr val="FFFFFF"/>
                </a:solidFill>
              </a14:hiddenFill>
            </a:ext>
          </a:extLst>
        </p:spPr>
      </p:pic>
      <p:sp>
        <p:nvSpPr>
          <p:cNvPr id="28" name="右矢印 27"/>
          <p:cNvSpPr/>
          <p:nvPr/>
        </p:nvSpPr>
        <p:spPr>
          <a:xfrm>
            <a:off x="1722770" y="5338170"/>
            <a:ext cx="864096" cy="419293"/>
          </a:xfrm>
          <a:prstGeom prst="rightArrow">
            <a:avLst/>
          </a:prstGeom>
          <a:solidFill>
            <a:srgbClr val="4EA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1581385" y="4850606"/>
            <a:ext cx="1329378" cy="490006"/>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自己診断で一定基準を満たす</a:t>
            </a:r>
          </a:p>
        </p:txBody>
      </p:sp>
      <p:sp>
        <p:nvSpPr>
          <p:cNvPr id="34" name="テキスト ボックス 33"/>
          <p:cNvSpPr txBox="1"/>
          <p:nvPr/>
        </p:nvSpPr>
        <p:spPr>
          <a:xfrm>
            <a:off x="2459731" y="5898140"/>
            <a:ext cx="1719485" cy="490006"/>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本社管轄労働局への申請書類の作成</a:t>
            </a:r>
          </a:p>
        </p:txBody>
      </p:sp>
      <p:sp>
        <p:nvSpPr>
          <p:cNvPr id="36" name="テキスト ボックス 35"/>
          <p:cNvSpPr txBox="1"/>
          <p:nvPr/>
        </p:nvSpPr>
        <p:spPr>
          <a:xfrm>
            <a:off x="5510363" y="3865335"/>
            <a:ext cx="919627" cy="348109"/>
          </a:xfrm>
          <a:prstGeom prst="rect">
            <a:avLst/>
          </a:prstGeom>
          <a:noFill/>
        </p:spPr>
        <p:txBody>
          <a:bodyPr wrap="square" rtlCol="0">
            <a:spAutoFit/>
          </a:bodyPr>
          <a:lstStyle/>
          <a:p>
            <a:pPr algn="ctr"/>
            <a:r>
              <a:rPr lang="ja-JP" altLang="en-US" sz="1662" b="1" dirty="0">
                <a:latin typeface="メイリオ" panose="020B0604030504040204" pitchFamily="50" charset="-128"/>
                <a:ea typeface="メイリオ" panose="020B0604030504040204" pitchFamily="50" charset="-128"/>
                <a:cs typeface="メイリオ" panose="020B0604030504040204" pitchFamily="50" charset="-128"/>
              </a:rPr>
              <a:t>労働局</a:t>
            </a:r>
          </a:p>
        </p:txBody>
      </p:sp>
      <p:pic>
        <p:nvPicPr>
          <p:cNvPr id="1042" name="Picture 18" descr="http://www.microsoft.com/global/ja-jp/business/industry/gov/publishingimages/community/clip/03/ss_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5472" y="3905714"/>
            <a:ext cx="1224654" cy="85266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018886" y="4085113"/>
            <a:ext cx="713851" cy="348109"/>
          </a:xfrm>
          <a:prstGeom prst="rect">
            <a:avLst/>
          </a:prstGeom>
          <a:solidFill>
            <a:schemeClr val="bg1"/>
          </a:solidFill>
        </p:spPr>
        <p:txBody>
          <a:bodyPr wrap="square" rtlCol="0">
            <a:spAutoFit/>
          </a:bodyPr>
          <a:lstStyle/>
          <a:p>
            <a:pPr algn="r"/>
            <a:r>
              <a:rPr lang="ja-JP" altLang="en-US" sz="1662" b="1" dirty="0">
                <a:latin typeface="メイリオ" panose="020B0604030504040204" pitchFamily="50" charset="-128"/>
                <a:ea typeface="メイリオ" panose="020B0604030504040204" pitchFamily="50" charset="-128"/>
                <a:cs typeface="メイリオ" panose="020B0604030504040204" pitchFamily="50" charset="-128"/>
              </a:rPr>
              <a:t>企業</a:t>
            </a:r>
          </a:p>
        </p:txBody>
      </p:sp>
      <p:pic>
        <p:nvPicPr>
          <p:cNvPr id="1044" name="Picture 20" descr="http://www.microsoft.com/global/ja-jp/business/industry/gov/publishingimages/community/clip/03/ss_9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0151" y="4722608"/>
            <a:ext cx="862518" cy="1022367"/>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p:cNvSpPr txBox="1"/>
          <p:nvPr/>
        </p:nvSpPr>
        <p:spPr>
          <a:xfrm>
            <a:off x="4436309" y="4117837"/>
            <a:ext cx="611065" cy="348109"/>
          </a:xfrm>
          <a:prstGeom prst="rect">
            <a:avLst/>
          </a:prstGeom>
          <a:noFill/>
        </p:spPr>
        <p:txBody>
          <a:bodyPr wrap="none" rtlCol="0">
            <a:spAutoFit/>
          </a:bodyPr>
          <a:lstStyle/>
          <a:p>
            <a:r>
              <a:rPr lang="ja-JP" altLang="en-US" sz="1662" dirty="0">
                <a:latin typeface="メイリオ" panose="020B0604030504040204" pitchFamily="50" charset="-128"/>
                <a:ea typeface="メイリオ" panose="020B0604030504040204" pitchFamily="50" charset="-128"/>
                <a:cs typeface="メイリオ" panose="020B0604030504040204" pitchFamily="50" charset="-128"/>
              </a:rPr>
              <a:t>申請</a:t>
            </a:r>
          </a:p>
        </p:txBody>
      </p:sp>
      <p:sp>
        <p:nvSpPr>
          <p:cNvPr id="47" name="右矢印 46"/>
          <p:cNvSpPr/>
          <p:nvPr/>
        </p:nvSpPr>
        <p:spPr>
          <a:xfrm>
            <a:off x="4394538" y="4303315"/>
            <a:ext cx="864096" cy="419293"/>
          </a:xfrm>
          <a:prstGeom prst="rightArrow">
            <a:avLst/>
          </a:prstGeom>
          <a:solidFill>
            <a:srgbClr val="4EA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5245068" y="4757107"/>
            <a:ext cx="1574815" cy="490006"/>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書類審査、ヒアリング調査の実施</a:t>
            </a:r>
          </a:p>
        </p:txBody>
      </p:sp>
      <p:sp>
        <p:nvSpPr>
          <p:cNvPr id="52" name="右矢印 51"/>
          <p:cNvSpPr/>
          <p:nvPr/>
        </p:nvSpPr>
        <p:spPr>
          <a:xfrm>
            <a:off x="6827191" y="4337814"/>
            <a:ext cx="864096" cy="419293"/>
          </a:xfrm>
          <a:prstGeom prst="rightArrow">
            <a:avLst/>
          </a:prstGeom>
          <a:solidFill>
            <a:srgbClr val="4EA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52" name="Picture 28" descr="http://www.microsoft.com/global/ja-jp/business/industry/gov/publishingimages/community/clip/03/ss_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6062" y="3724763"/>
            <a:ext cx="966449" cy="11050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p:cNvGrpSpPr/>
          <p:nvPr/>
        </p:nvGrpSpPr>
        <p:grpSpPr>
          <a:xfrm>
            <a:off x="6747657" y="4906268"/>
            <a:ext cx="1223946" cy="827586"/>
            <a:chOff x="7293999" y="4813609"/>
            <a:chExt cx="1325942" cy="896551"/>
          </a:xfrm>
        </p:grpSpPr>
        <p:pic>
          <p:nvPicPr>
            <p:cNvPr id="1050" name="Picture 26" descr="http://www.microsoft.com/global/ja-jp/business/industry/gov/publishingimages/community/clip/02/ss_1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93999" y="4813609"/>
              <a:ext cx="1325942" cy="896551"/>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
            <p:cNvSpPr txBox="1">
              <a:spLocks noChangeArrowheads="1"/>
            </p:cNvSpPr>
            <p:nvPr/>
          </p:nvSpPr>
          <p:spPr bwMode="auto">
            <a:xfrm>
              <a:off x="7473280" y="4912928"/>
              <a:ext cx="648071" cy="171364"/>
            </a:xfrm>
            <a:prstGeom prst="rect">
              <a:avLst/>
            </a:prstGeom>
            <a:solidFill>
              <a:srgbClr val="FFFFFF"/>
            </a:solidFill>
            <a:ln w="9525">
              <a:noFill/>
              <a:miter lim="800000"/>
              <a:headEnd/>
              <a:tailEnd/>
            </a:ln>
          </p:spPr>
          <p:txBody>
            <a:bodyPr rot="0" vert="horz" wrap="square" lIns="0" tIns="0" rIns="0" bIns="0" anchor="t" anchorCtr="0">
              <a:noAutofit/>
            </a:bodyPr>
            <a:lstStyle/>
            <a:p>
              <a:pPr algn="ctr"/>
              <a:r>
                <a:rPr lang="ja-JP" altLang="en-US" sz="969" kern="100" dirty="0">
                  <a:latin typeface="Century"/>
                  <a:ea typeface="HG行書体"/>
                  <a:cs typeface="Times New Roman"/>
                </a:rPr>
                <a:t>認定証</a:t>
              </a:r>
              <a:r>
                <a:rPr lang="en-US" sz="969" kern="100" dirty="0">
                  <a:latin typeface="Century"/>
                  <a:ea typeface="HG行書体"/>
                  <a:cs typeface="Times New Roman"/>
                </a:rPr>
                <a:t> </a:t>
              </a:r>
              <a:endParaRPr lang="ja-JP" altLang="en-US" sz="969" kern="100" dirty="0">
                <a:latin typeface="Century"/>
                <a:ea typeface="ＭＳ 明朝"/>
                <a:cs typeface="Times New Roman"/>
              </a:endParaRPr>
            </a:p>
            <a:p>
              <a:pPr algn="ctr"/>
              <a:r>
                <a:rPr lang="en-US" sz="969" kern="100" dirty="0">
                  <a:latin typeface="HG行書体"/>
                  <a:ea typeface="ＭＳ 明朝"/>
                  <a:cs typeface="Times New Roman"/>
                </a:rPr>
                <a:t> </a:t>
              </a:r>
              <a:endParaRPr lang="ja-JP" altLang="en-US" sz="969" kern="100" dirty="0">
                <a:latin typeface="Century"/>
                <a:ea typeface="ＭＳ 明朝"/>
                <a:cs typeface="Times New Roman"/>
              </a:endParaRPr>
            </a:p>
            <a:p>
              <a:pPr algn="ctr"/>
              <a:r>
                <a:rPr lang="en-US" sz="969" kern="100" dirty="0">
                  <a:latin typeface="HG行書体"/>
                  <a:ea typeface="ＭＳ 明朝"/>
                  <a:cs typeface="Times New Roman"/>
                </a:rPr>
                <a:t> </a:t>
              </a:r>
              <a:endParaRPr lang="ja-JP" altLang="en-US" sz="969" kern="100" dirty="0">
                <a:latin typeface="Century"/>
                <a:ea typeface="ＭＳ 明朝"/>
                <a:cs typeface="Times New Roman"/>
              </a:endParaRPr>
            </a:p>
          </p:txBody>
        </p:sp>
      </p:grpSp>
      <p:pic>
        <p:nvPicPr>
          <p:cNvPr id="1026" name="Picture 2" descr="ae5109f2-fde2-4983-a3ba-38681d66b02a@mhlwd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89415" y="828847"/>
            <a:ext cx="954585" cy="95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ae5109f2-fde2-4983-a3ba-38681d66b02a@mhlwd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835118"/>
            <a:ext cx="954585" cy="95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対角する 2 つの角を丸めた四角形 5"/>
          <p:cNvSpPr/>
          <p:nvPr/>
        </p:nvSpPr>
        <p:spPr>
          <a:xfrm>
            <a:off x="1008308" y="929818"/>
            <a:ext cx="7223254" cy="810416"/>
          </a:xfrm>
          <a:prstGeom prst="round2Diag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15"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安全衛生に関する優良企業公表制度</a:t>
            </a:r>
            <a:br>
              <a:rPr lang="en-US" altLang="ja-JP" sz="2215"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62"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労働安全衛生対策を頑張っている企業を応援　～</a:t>
            </a:r>
            <a:endParaRPr lang="ja-JP" altLang="en-US" sz="1662" dirty="0">
              <a:solidFill>
                <a:schemeClr val="bg1"/>
              </a:solidFill>
            </a:endParaRPr>
          </a:p>
        </p:txBody>
      </p:sp>
      <p:sp>
        <p:nvSpPr>
          <p:cNvPr id="5" name="コンテンツ プレースホルダー 2"/>
          <p:cNvSpPr txBox="1">
            <a:spLocks/>
          </p:cNvSpPr>
          <p:nvPr/>
        </p:nvSpPr>
        <p:spPr>
          <a:xfrm>
            <a:off x="52433" y="3726421"/>
            <a:ext cx="2592288" cy="531751"/>
          </a:xfrm>
          <a:prstGeom prst="rect">
            <a:avLst/>
          </a:prstGeom>
        </p:spPr>
        <p:txBody>
          <a:bodyPr vert="horz" lIns="84406" tIns="42203" rIns="84406" bIns="42203"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62" b="1" dirty="0">
                <a:latin typeface="メイリオ" panose="020B0604030504040204" pitchFamily="50" charset="-128"/>
                <a:ea typeface="メイリオ" panose="020B0604030504040204" pitchFamily="50" charset="-128"/>
                <a:cs typeface="メイリオ" panose="020B0604030504040204" pitchFamily="50" charset="-128"/>
              </a:rPr>
              <a:t>○制度のイメージ</a:t>
            </a:r>
          </a:p>
        </p:txBody>
      </p:sp>
      <p:sp>
        <p:nvSpPr>
          <p:cNvPr id="2" name="スライド番号プレースホルダー 1"/>
          <p:cNvSpPr>
            <a:spLocks noGrp="1"/>
          </p:cNvSpPr>
          <p:nvPr>
            <p:ph type="sldNum" sz="quarter" idx="12"/>
          </p:nvPr>
        </p:nvSpPr>
        <p:spPr/>
        <p:txBody>
          <a:bodyPr/>
          <a:lstStyle/>
          <a:p>
            <a:fld id="{8D1ECEAD-8A0A-4209-80EF-BE06681171F7}" type="slidenum">
              <a:rPr kumimoji="1" lang="ja-JP" altLang="en-US" smtClean="0"/>
              <a:t>45</a:t>
            </a:fld>
            <a:endParaRPr kumimoji="1" lang="ja-JP" altLang="en-US"/>
          </a:p>
        </p:txBody>
      </p:sp>
      <p:sp>
        <p:nvSpPr>
          <p:cNvPr id="33" name="正方形/長方形 32"/>
          <p:cNvSpPr/>
          <p:nvPr/>
        </p:nvSpPr>
        <p:spPr>
          <a:xfrm>
            <a:off x="216667" y="325296"/>
            <a:ext cx="2130711" cy="660502"/>
          </a:xfrm>
          <a:prstGeom prst="rect">
            <a:avLst/>
          </a:prstGeom>
        </p:spPr>
        <p:txBody>
          <a:bodyPr wrap="none">
            <a:spAutoFit/>
          </a:bodyPr>
          <a:lstStyle/>
          <a:p>
            <a:r>
              <a:rPr lang="en-US" altLang="ja-JP" sz="3692" b="1" dirty="0"/>
              <a:t>3</a:t>
            </a:r>
            <a:r>
              <a:rPr lang="ja-JP" altLang="en-US" sz="3692" b="1" dirty="0"/>
              <a:t>　その他</a:t>
            </a:r>
            <a:endParaRPr lang="ja-JP" altLang="en-US" sz="3692" dirty="0"/>
          </a:p>
        </p:txBody>
      </p:sp>
    </p:spTree>
    <p:extLst>
      <p:ext uri="{BB962C8B-B14F-4D97-AF65-F5344CB8AC3E}">
        <p14:creationId xmlns:p14="http://schemas.microsoft.com/office/powerpoint/2010/main" val="3369926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3"/>
          <a:stretch>
            <a:fillRect/>
          </a:stretch>
        </p:blipFill>
        <p:spPr>
          <a:xfrm>
            <a:off x="650334" y="286600"/>
            <a:ext cx="8036466" cy="4918699"/>
          </a:xfrm>
          <a:prstGeom prst="rect">
            <a:avLst/>
          </a:prstGeom>
        </p:spPr>
      </p:pic>
      <p:sp>
        <p:nvSpPr>
          <p:cNvPr id="4" name="スライド番号プレースホルダー 3"/>
          <p:cNvSpPr>
            <a:spLocks noGrp="1"/>
          </p:cNvSpPr>
          <p:nvPr>
            <p:ph type="sldNum" sz="quarter" idx="12"/>
          </p:nvPr>
        </p:nvSpPr>
        <p:spPr/>
        <p:txBody>
          <a:bodyPr/>
          <a:lstStyle/>
          <a:p>
            <a:fld id="{8D1ECEAD-8A0A-4209-80EF-BE06681171F7}" type="slidenum">
              <a:rPr kumimoji="1" lang="ja-JP" altLang="en-US" smtClean="0"/>
              <a:t>46</a:t>
            </a:fld>
            <a:endParaRPr kumimoji="1" lang="ja-JP" altLang="en-US"/>
          </a:p>
        </p:txBody>
      </p:sp>
      <p:pic>
        <p:nvPicPr>
          <p:cNvPr id="6" name="図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210" y="5358427"/>
            <a:ext cx="7178643" cy="1262910"/>
          </a:xfrm>
          <a:prstGeom prst="rect">
            <a:avLst/>
          </a:prstGeom>
          <a:noFill/>
          <a:ln>
            <a:noFill/>
          </a:ln>
        </p:spPr>
      </p:pic>
    </p:spTree>
    <p:extLst>
      <p:ext uri="{BB962C8B-B14F-4D97-AF65-F5344CB8AC3E}">
        <p14:creationId xmlns:p14="http://schemas.microsoft.com/office/powerpoint/2010/main" val="1638654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63769"/>
            <a:ext cx="6480720" cy="531751"/>
          </a:xfrm>
        </p:spPr>
        <p:txBody>
          <a:bodyPr>
            <a:noAutofit/>
          </a:bodyPr>
          <a:lstStyle/>
          <a:p>
            <a:r>
              <a:rPr lang="ja-JP" altLang="en-US" sz="1846" dirty="0"/>
              <a:t>「見える」安全活動の類型（「見える」安全活動コンクール）</a:t>
            </a:r>
          </a:p>
        </p:txBody>
      </p:sp>
      <p:graphicFrame>
        <p:nvGraphicFramePr>
          <p:cNvPr id="6" name="コンテンツ プレースホルダ 5"/>
          <p:cNvGraphicFramePr>
            <a:graphicFrameLocks noGrp="1"/>
          </p:cNvGraphicFramePr>
          <p:nvPr>
            <p:ph idx="1"/>
          </p:nvPr>
        </p:nvGraphicFramePr>
        <p:xfrm>
          <a:off x="179518" y="770246"/>
          <a:ext cx="8784976" cy="5763412"/>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295422">
                <a:tc>
                  <a:txBody>
                    <a:bodyPr/>
                    <a:lstStyle/>
                    <a:p>
                      <a:pPr algn="ctr"/>
                      <a:r>
                        <a:rPr kumimoji="1" lang="ja-JP" altLang="en-US" sz="1400" b="0" baseline="0" dirty="0">
                          <a:solidFill>
                            <a:schemeClr val="tx1"/>
                          </a:solidFill>
                        </a:rPr>
                        <a:t>類型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b="0" baseline="0" dirty="0">
                          <a:solidFill>
                            <a:schemeClr val="tx1"/>
                          </a:solidFill>
                        </a:rPr>
                        <a:t>内容</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3218">
                <a:tc rowSpan="2">
                  <a:txBody>
                    <a:bodyPr/>
                    <a:lstStyle/>
                    <a:p>
                      <a:r>
                        <a:rPr kumimoji="1" lang="ja-JP" altLang="en-US" sz="1400" baseline="0" dirty="0"/>
                        <a:t>危険有害性の「見える化」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①労働災害や危険有害性の再現、体験、実験、体感</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8617">
                <a:tc vMerge="1">
                  <a:txBody>
                    <a:bodyPr/>
                    <a:lstStyle/>
                    <a:p>
                      <a:endParaRPr kumimoji="1" lang="ja-JP" altLang="en-US" sz="1200" baseline="0" dirty="0"/>
                    </a:p>
                  </a:txBody>
                  <a:tcPr/>
                </a:tc>
                <a:tc>
                  <a:txBody>
                    <a:bodyPr/>
                    <a:lstStyle/>
                    <a:p>
                      <a:r>
                        <a:rPr kumimoji="1" lang="ja-JP" altLang="en-US" sz="1100" baseline="0" dirty="0"/>
                        <a:t>②危険有害性のある場所、機械等について図絵、写真、光等で注意喚起</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58617">
                <a:tc rowSpan="3">
                  <a:txBody>
                    <a:bodyPr/>
                    <a:lstStyle/>
                    <a:p>
                      <a:r>
                        <a:rPr kumimoji="1" lang="ja-JP" altLang="en-US" sz="1400" baseline="0" dirty="0"/>
                        <a:t>安全衛生情報の「見える化」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①資料を写真、図絵、動画等によってわかりやすくしている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22031">
                <a:tc vMerge="1">
                  <a:txBody>
                    <a:bodyPr/>
                    <a:lstStyle/>
                    <a:p>
                      <a:endParaRPr kumimoji="1" lang="ja-JP" altLang="en-US" sz="1200" baseline="0" dirty="0"/>
                    </a:p>
                  </a:txBody>
                  <a:tcPr/>
                </a:tc>
                <a:tc>
                  <a:txBody>
                    <a:bodyPr/>
                    <a:lstStyle/>
                    <a:p>
                      <a:r>
                        <a:rPr kumimoji="1" lang="ja-JP" altLang="en-US" sz="1100" baseline="0" dirty="0"/>
                        <a:t>②掲示物をヒヤリハットの発生場所、休憩所等、改めて意識できる場所、見る時間に　余裕のある場所に掲示することによる効果的な情報伝達</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58617">
                <a:tc vMerge="1">
                  <a:txBody>
                    <a:bodyPr/>
                    <a:lstStyle/>
                    <a:p>
                      <a:endParaRPr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③過去に発生させた労働災害等を風化させないための物品、現場、写真等の保存・展示</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22031">
                <a:tc rowSpan="3">
                  <a:txBody>
                    <a:bodyPr/>
                    <a:lstStyle/>
                    <a:p>
                      <a:r>
                        <a:rPr lang="ja-JP" altLang="en-US" sz="1400" dirty="0"/>
                        <a:t>見えない安全衛生事象の「見える化」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①通常見えない安全衛生に関する事象を鳥瞰的な写真、指標数値の活用等によってわかりやすくしている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22031">
                <a:tc vMerge="1">
                  <a:txBody>
                    <a:bodyPr/>
                    <a:lstStyle/>
                    <a:p>
                      <a:endParaRPr kumimoji="1" lang="ja-JP" altLang="en-US" sz="1200" baseline="0" dirty="0"/>
                    </a:p>
                  </a:txBody>
                  <a:tcPr/>
                </a:tc>
                <a:tc>
                  <a:txBody>
                    <a:bodyPr/>
                    <a:lstStyle/>
                    <a:p>
                      <a:r>
                        <a:rPr kumimoji="1" lang="ja-JP" altLang="en-US" sz="1100" baseline="0" dirty="0"/>
                        <a:t>②事務所、事務作業等の通常危険有害性がないと思われている場所、作業における危険有害性の明確化を図っている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22031">
                <a:tc vMerge="1">
                  <a:txBody>
                    <a:bodyPr/>
                    <a:lstStyle/>
                    <a:p>
                      <a:endParaRPr kumimoji="1" lang="ja-JP" altLang="en-US" sz="1200" baseline="0" dirty="0"/>
                    </a:p>
                  </a:txBody>
                  <a:tcPr/>
                </a:tc>
                <a:tc>
                  <a:txBody>
                    <a:bodyPr/>
                    <a:lstStyle/>
                    <a:p>
                      <a:r>
                        <a:rPr kumimoji="1" lang="ja-JP" altLang="en-US" sz="1100" baseline="0" dirty="0"/>
                        <a:t>③安全衛生に関する暗黙知、コツなど一部の職員しか理解・体得できていないことを文書、写真などによりわかりやすくしている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22031">
                <a:tc rowSpan="2">
                  <a:txBody>
                    <a:bodyPr/>
                    <a:lstStyle/>
                    <a:p>
                      <a:r>
                        <a:rPr kumimoji="1" lang="ja-JP" altLang="en-US" sz="1400" baseline="0" dirty="0"/>
                        <a:t>安全衛生活動への参加の「見える化」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①職員や家族の標語の応募、顔写真等により安全活動への参加を明確にし、職員などの安全意識を高めている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58617">
                <a:tc vMerge="1">
                  <a:txBody>
                    <a:bodyPr/>
                    <a:lstStyle/>
                    <a:p>
                      <a:endParaRPr kumimoji="1" lang="ja-JP" altLang="en-US" sz="1200" baseline="0" dirty="0"/>
                    </a:p>
                  </a:txBody>
                  <a:tcPr/>
                </a:tc>
                <a:tc>
                  <a:txBody>
                    <a:bodyPr/>
                    <a:lstStyle/>
                    <a:p>
                      <a:r>
                        <a:rPr kumimoji="1" lang="ja-JP" altLang="en-US" sz="1100" baseline="0" dirty="0"/>
                        <a:t>②声かけやスキンシップなどで職員間のコミュニケーションを円滑化することによる連帯意識の醸成</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58617">
                <a:tc rowSpan="2">
                  <a:txBody>
                    <a:bodyPr/>
                    <a:lstStyle/>
                    <a:p>
                      <a:r>
                        <a:rPr kumimoji="1" lang="ja-JP" altLang="en-US" sz="1400" baseline="0" dirty="0"/>
                        <a:t>第三者に対する安全衛生の「見える化」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①職員から第三者を見やすくすることによる第三者災害の防止</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422031">
                <a:tc vMerge="1">
                  <a:txBody>
                    <a:bodyPr/>
                    <a:lstStyle/>
                    <a:p>
                      <a:endParaRPr kumimoji="1" lang="ja-JP" altLang="en-US" sz="1200" baseline="0" dirty="0"/>
                    </a:p>
                  </a:txBody>
                  <a:tcPr/>
                </a:tc>
                <a:tc>
                  <a:txBody>
                    <a:bodyPr/>
                    <a:lstStyle/>
                    <a:p>
                      <a:r>
                        <a:rPr kumimoji="1" lang="ja-JP" altLang="en-US" sz="1100" baseline="0" dirty="0"/>
                        <a:t>②現場を第三者に見えるようにし、また第三者の視点で見ることなどにより、安全衛生意識の向上、安全衛生対策の徹底を図っている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543095">
                <a:tc>
                  <a:txBody>
                    <a:bodyPr/>
                    <a:lstStyle/>
                    <a:p>
                      <a:r>
                        <a:rPr kumimoji="1" lang="ja-JP" altLang="en-US" sz="1400" baseline="0" dirty="0"/>
                        <a:t>ＩＴ技術を利用した安全衛生活動の「見える化」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携帯電話、ウェブカメラ、ＧＰＳなどのＩＴ技術を活用することにより、離れた場所における情報の把握、提供をしている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422031">
                <a:tc rowSpan="2">
                  <a:txBody>
                    <a:bodyPr/>
                    <a:lstStyle/>
                    <a:p>
                      <a:r>
                        <a:rPr kumimoji="1" lang="ja-JP" altLang="en-US" sz="1400" baseline="0" dirty="0"/>
                        <a:t>安全衛生活動の「見える化」による見える化以外の効果</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baseline="0" dirty="0"/>
                        <a:t>①「見える化」を活用した安全対策を生産過程などに入れ込むことにより、生産などの円滑化と安全対策を両立しているもの</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422031">
                <a:tc vMerge="1">
                  <a:txBody>
                    <a:bodyPr/>
                    <a:lstStyle/>
                    <a:p>
                      <a:endParaRPr kumimoji="1" lang="ja-JP" altLang="en-US" sz="1200" baseline="0" dirty="0"/>
                    </a:p>
                  </a:txBody>
                  <a:tcPr/>
                </a:tc>
                <a:tc>
                  <a:txBody>
                    <a:bodyPr/>
                    <a:lstStyle/>
                    <a:p>
                      <a:r>
                        <a:rPr kumimoji="1" lang="ja-JP" altLang="en-US" sz="1100" baseline="0" dirty="0"/>
                        <a:t>②「見える化」により、文書量の削減、教育用資料などの簡便な作成による教育のマンネリ化の防止などの副次的な効果を上げている</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
        <p:nvSpPr>
          <p:cNvPr id="3" name="スライド番号プレースホルダー 2"/>
          <p:cNvSpPr>
            <a:spLocks noGrp="1"/>
          </p:cNvSpPr>
          <p:nvPr>
            <p:ph type="sldNum" sz="quarter" idx="12"/>
          </p:nvPr>
        </p:nvSpPr>
        <p:spPr/>
        <p:txBody>
          <a:bodyPr/>
          <a:lstStyle/>
          <a:p>
            <a:fld id="{8D1ECEAD-8A0A-4209-80EF-BE06681171F7}" type="slidenum">
              <a:rPr kumimoji="1" lang="ja-JP" altLang="en-US" smtClean="0"/>
              <a:t>47</a:t>
            </a:fld>
            <a:endParaRPr kumimoji="1" lang="ja-JP" altLang="en-US"/>
          </a:p>
        </p:txBody>
      </p:sp>
      <p:sp>
        <p:nvSpPr>
          <p:cNvPr id="5" name="タイトル 1"/>
          <p:cNvSpPr>
            <a:spLocks noGrp="1"/>
          </p:cNvSpPr>
          <p:nvPr/>
        </p:nvSpPr>
        <p:spPr>
          <a:xfrm>
            <a:off x="457200" y="2901462"/>
            <a:ext cx="8229600" cy="1055077"/>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4062" dirty="0"/>
          </a:p>
        </p:txBody>
      </p:sp>
      <p:sp>
        <p:nvSpPr>
          <p:cNvPr id="7" name="タイトル 1"/>
          <p:cNvSpPr>
            <a:spLocks noGrp="1"/>
          </p:cNvSpPr>
          <p:nvPr/>
        </p:nvSpPr>
        <p:spPr>
          <a:xfrm>
            <a:off x="597877" y="3042138"/>
            <a:ext cx="8229600" cy="1055077"/>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4062" dirty="0"/>
          </a:p>
        </p:txBody>
      </p:sp>
    </p:spTree>
    <p:extLst>
      <p:ext uri="{BB962C8B-B14F-4D97-AF65-F5344CB8AC3E}">
        <p14:creationId xmlns:p14="http://schemas.microsoft.com/office/powerpoint/2010/main" val="3066683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04665"/>
            <a:ext cx="8229600" cy="2002234"/>
          </a:xfrm>
        </p:spPr>
        <p:txBody>
          <a:bodyPr>
            <a:normAutofit fontScale="90000"/>
          </a:bodyPr>
          <a:lstStyle/>
          <a:p>
            <a:r>
              <a:rPr kumimoji="1" lang="ja-JP" altLang="en-US" sz="6600" dirty="0">
                <a:solidFill>
                  <a:srgbClr val="00B050"/>
                </a:solidFill>
              </a:rPr>
              <a:t>　ご安全に</a:t>
            </a:r>
            <a:br>
              <a:rPr kumimoji="1" lang="en-US" altLang="ja-JP" sz="6600" dirty="0">
                <a:solidFill>
                  <a:srgbClr val="00B050"/>
                </a:solidFill>
              </a:rPr>
            </a:br>
            <a:r>
              <a:rPr kumimoji="1" lang="ja-JP" altLang="en-US" sz="6600" dirty="0">
                <a:solidFill>
                  <a:srgbClr val="00B050"/>
                </a:solidFill>
              </a:rPr>
              <a:t>　　　　　　</a:t>
            </a:r>
            <a:r>
              <a:rPr lang="ja-JP" altLang="en-US" sz="6600" dirty="0">
                <a:solidFill>
                  <a:srgbClr val="00B050"/>
                </a:solidFill>
              </a:rPr>
              <a:t>ご健康に</a:t>
            </a:r>
            <a:endParaRPr kumimoji="1" lang="ja-JP" altLang="en-US" sz="6600" dirty="0">
              <a:solidFill>
                <a:srgbClr val="00B050"/>
              </a:solidFill>
            </a:endParaRPr>
          </a:p>
        </p:txBody>
      </p:sp>
      <p:pic>
        <p:nvPicPr>
          <p:cNvPr id="10242" name="Picture 2" descr="\\SDL37000001\personal37\noday\redirects\Documents\My Pictures\安全衛生優良企業　ロゴ.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9" y="3717033"/>
            <a:ext cx="2438003" cy="2618596"/>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p:cNvSpPr>
            <a:spLocks noGrp="1"/>
          </p:cNvSpPr>
          <p:nvPr>
            <p:ph type="sldNum" sz="quarter" idx="12"/>
          </p:nvPr>
        </p:nvSpPr>
        <p:spPr/>
        <p:txBody>
          <a:bodyPr/>
          <a:lstStyle/>
          <a:p>
            <a:fld id="{8D1ECEAD-8A0A-4209-80EF-BE06681171F7}" type="slidenum">
              <a:rPr lang="ja-JP" altLang="en-US" smtClean="0">
                <a:solidFill>
                  <a:prstClr val="black">
                    <a:tint val="75000"/>
                  </a:prstClr>
                </a:solidFill>
              </a:rPr>
              <a:pPr/>
              <a:t>48</a:t>
            </a:fld>
            <a:endParaRPr lang="ja-JP" altLang="en-US">
              <a:solidFill>
                <a:prstClr val="black">
                  <a:tint val="75000"/>
                </a:prstClr>
              </a:solidFill>
            </a:endParaRPr>
          </a:p>
        </p:txBody>
      </p:sp>
      <p:pic>
        <p:nvPicPr>
          <p:cNvPr id="8194" name="Picture 2" descr="図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08" y="260650"/>
            <a:ext cx="2731140" cy="287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179512" y="3248980"/>
            <a:ext cx="7560840" cy="936104"/>
          </a:xfrm>
        </p:spPr>
        <p:txBody>
          <a:bodyPr>
            <a:normAutofit/>
          </a:bodyPr>
          <a:lstStyle/>
          <a:p>
            <a:pPr marL="0" indent="0" algn="ctr">
              <a:buNone/>
            </a:pPr>
            <a:r>
              <a:rPr kumimoji="1" lang="ja-JP" altLang="en-US" dirty="0"/>
              <a:t>　　</a:t>
            </a:r>
            <a:r>
              <a:rPr kumimoji="1" lang="ja-JP" altLang="en-US" sz="4000" dirty="0"/>
              <a:t>ご清聴ありがとうございました。</a:t>
            </a:r>
          </a:p>
        </p:txBody>
      </p:sp>
    </p:spTree>
    <p:extLst>
      <p:ext uri="{BB962C8B-B14F-4D97-AF65-F5344CB8AC3E}">
        <p14:creationId xmlns:p14="http://schemas.microsoft.com/office/powerpoint/2010/main" val="316817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66346FC-51A9-4CC0-BA98-FC4C59892E22}" type="slidenum">
              <a:rPr lang="ja-JP" altLang="en-US" smtClean="0">
                <a:solidFill>
                  <a:prstClr val="black">
                    <a:tint val="75000"/>
                  </a:prstClr>
                </a:solidFill>
              </a:rPr>
              <a:pPr/>
              <a:t>5</a:t>
            </a:fld>
            <a:endParaRPr lang="ja-JP" altLang="en-US">
              <a:solidFill>
                <a:prstClr val="black">
                  <a:tint val="75000"/>
                </a:prstClr>
              </a:solidFill>
            </a:endParaRPr>
          </a:p>
        </p:txBody>
      </p:sp>
      <p:graphicFrame>
        <p:nvGraphicFramePr>
          <p:cNvPr id="4" name="Chart 29"/>
          <p:cNvGraphicFramePr>
            <a:graphicFrameLocks/>
          </p:cNvGraphicFramePr>
          <p:nvPr/>
        </p:nvGraphicFramePr>
        <p:xfrm>
          <a:off x="193134" y="600809"/>
          <a:ext cx="8493666" cy="586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7060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6</a:t>
            </a:fld>
            <a:endParaRPr kumimoji="1" lang="ja-JP" altLang="en-US"/>
          </a:p>
        </p:txBody>
      </p:sp>
      <p:sp>
        <p:nvSpPr>
          <p:cNvPr id="4" name="タイトル 4"/>
          <p:cNvSpPr txBox="1">
            <a:spLocks/>
          </p:cNvSpPr>
          <p:nvPr/>
        </p:nvSpPr>
        <p:spPr>
          <a:xfrm>
            <a:off x="-2" y="116632"/>
            <a:ext cx="9144000" cy="472527"/>
          </a:xfrm>
          <a:prstGeom prst="roundRect">
            <a:avLst>
              <a:gd name="adj" fmla="val 0"/>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100000" b="100000"/>
            </a:path>
            <a:tileRect t="-100000" r="-100000"/>
          </a:gradFill>
        </p:spPr>
        <p:style>
          <a:lnRef idx="0">
            <a:schemeClr val="accent1"/>
          </a:lnRef>
          <a:fillRef idx="3">
            <a:schemeClr val="accent1"/>
          </a:fillRef>
          <a:effectRef idx="3">
            <a:schemeClr val="accent1"/>
          </a:effectRef>
          <a:fontRef idx="minor">
            <a:schemeClr val="lt1"/>
          </a:fontRef>
        </p:style>
        <p:txBody>
          <a:bodyPr anchor="ctr">
            <a:normAutofit fontScale="97500"/>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ja-JP" altLang="en-US" sz="2308"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令和元年県内の死亡災害発生状況（</a:t>
            </a:r>
            <a:r>
              <a:rPr lang="en-US" altLang="ja-JP" sz="2308"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12</a:t>
            </a:r>
            <a:r>
              <a:rPr lang="ja-JP" altLang="en-US" sz="2308"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月末）</a:t>
            </a:r>
            <a:endParaRPr lang="ja-JP" altLang="ja-JP" sz="2308"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62719965"/>
              </p:ext>
            </p:extLst>
          </p:nvPr>
        </p:nvGraphicFramePr>
        <p:xfrm>
          <a:off x="0" y="589159"/>
          <a:ext cx="9143999" cy="6268838"/>
        </p:xfrm>
        <a:graphic>
          <a:graphicData uri="http://schemas.openxmlformats.org/drawingml/2006/table">
            <a:tbl>
              <a:tblPr>
                <a:tableStyleId>{5C22544A-7EE6-4342-B048-85BDC9FD1C3A}</a:tableStyleId>
              </a:tblPr>
              <a:tblGrid>
                <a:gridCol w="225576">
                  <a:extLst>
                    <a:ext uri="{9D8B030D-6E8A-4147-A177-3AD203B41FA5}">
                      <a16:colId xmlns:a16="http://schemas.microsoft.com/office/drawing/2014/main" val="292062258"/>
                    </a:ext>
                  </a:extLst>
                </a:gridCol>
                <a:gridCol w="732304">
                  <a:extLst>
                    <a:ext uri="{9D8B030D-6E8A-4147-A177-3AD203B41FA5}">
                      <a16:colId xmlns:a16="http://schemas.microsoft.com/office/drawing/2014/main" val="4271407632"/>
                    </a:ext>
                  </a:extLst>
                </a:gridCol>
                <a:gridCol w="460959">
                  <a:extLst>
                    <a:ext uri="{9D8B030D-6E8A-4147-A177-3AD203B41FA5}">
                      <a16:colId xmlns:a16="http://schemas.microsoft.com/office/drawing/2014/main" val="3352768799"/>
                    </a:ext>
                  </a:extLst>
                </a:gridCol>
                <a:gridCol w="421730">
                  <a:extLst>
                    <a:ext uri="{9D8B030D-6E8A-4147-A177-3AD203B41FA5}">
                      <a16:colId xmlns:a16="http://schemas.microsoft.com/office/drawing/2014/main" val="389111036"/>
                    </a:ext>
                  </a:extLst>
                </a:gridCol>
                <a:gridCol w="421730">
                  <a:extLst>
                    <a:ext uri="{9D8B030D-6E8A-4147-A177-3AD203B41FA5}">
                      <a16:colId xmlns:a16="http://schemas.microsoft.com/office/drawing/2014/main" val="3258586397"/>
                    </a:ext>
                  </a:extLst>
                </a:gridCol>
                <a:gridCol w="470767">
                  <a:extLst>
                    <a:ext uri="{9D8B030D-6E8A-4147-A177-3AD203B41FA5}">
                      <a16:colId xmlns:a16="http://schemas.microsoft.com/office/drawing/2014/main" val="1225978818"/>
                    </a:ext>
                  </a:extLst>
                </a:gridCol>
                <a:gridCol w="4148636">
                  <a:extLst>
                    <a:ext uri="{9D8B030D-6E8A-4147-A177-3AD203B41FA5}">
                      <a16:colId xmlns:a16="http://schemas.microsoft.com/office/drawing/2014/main" val="2761164011"/>
                    </a:ext>
                  </a:extLst>
                </a:gridCol>
                <a:gridCol w="1111534">
                  <a:extLst>
                    <a:ext uri="{9D8B030D-6E8A-4147-A177-3AD203B41FA5}">
                      <a16:colId xmlns:a16="http://schemas.microsoft.com/office/drawing/2014/main" val="819581864"/>
                    </a:ext>
                  </a:extLst>
                </a:gridCol>
                <a:gridCol w="1150763">
                  <a:extLst>
                    <a:ext uri="{9D8B030D-6E8A-4147-A177-3AD203B41FA5}">
                      <a16:colId xmlns:a16="http://schemas.microsoft.com/office/drawing/2014/main" val="2323057315"/>
                    </a:ext>
                  </a:extLst>
                </a:gridCol>
              </a:tblGrid>
              <a:tr h="234772">
                <a:tc gridSpan="3">
                  <a:txBody>
                    <a:bodyPr/>
                    <a:lstStyle/>
                    <a:p>
                      <a:pPr algn="l" fontAlgn="ctr"/>
                      <a:r>
                        <a:rPr lang="ja-JP" altLang="en-US" sz="1200" u="none" strike="noStrike">
                          <a:effectLst/>
                        </a:rPr>
                        <a:t>○製  造  業 </a:t>
                      </a:r>
                      <a:endParaRPr lang="ja-JP" altLang="en-US" sz="1200" b="1"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2">
                  <a:txBody>
                    <a:bodyPr/>
                    <a:lstStyle/>
                    <a:p>
                      <a:pPr algn="r" fontAlgn="b"/>
                      <a:r>
                        <a:rPr lang="ja-JP" altLang="en-US" sz="1200" u="none" strike="noStrike">
                          <a:effectLst/>
                        </a:rPr>
                        <a:t>　</a:t>
                      </a:r>
                      <a:endParaRPr lang="ja-JP" altLang="en-US" sz="1200" b="1" i="0" u="none" strike="noStrike">
                        <a:effectLst/>
                        <a:latin typeface="ＭＳ 明朝" panose="02020609040205080304" pitchFamily="17" charset="-128"/>
                        <a:ea typeface="ＭＳ 明朝" panose="02020609040205080304" pitchFamily="17" charset="-128"/>
                      </a:endParaRPr>
                    </a:p>
                  </a:txBody>
                  <a:tcPr marL="4485" marR="4485" marT="4485" marB="0" anchor="b"/>
                </a:tc>
                <a:tc hMerge="1">
                  <a:txBody>
                    <a:bodyPr/>
                    <a:lstStyle/>
                    <a:p>
                      <a:endParaRPr kumimoji="1" lang="ja-JP" altLang="en-US"/>
                    </a:p>
                  </a:txBody>
                  <a:tcPr/>
                </a:tc>
                <a:extLst>
                  <a:ext uri="{0D108BD9-81ED-4DB2-BD59-A6C34878D82A}">
                    <a16:rowId xmlns:a16="http://schemas.microsoft.com/office/drawing/2014/main" val="2523041912"/>
                  </a:ext>
                </a:extLst>
              </a:tr>
              <a:tr h="234772">
                <a:tc>
                  <a:txBody>
                    <a:bodyPr/>
                    <a:lstStyle/>
                    <a:p>
                      <a:pPr algn="ctr" fontAlgn="ctr"/>
                      <a:r>
                        <a:rPr lang="ja-JP" altLang="en-US" sz="1200" u="none" strike="noStrike">
                          <a:effectLst/>
                        </a:rPr>
                        <a:t>№</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発生月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ctr" fontAlgn="ctr"/>
                      <a:r>
                        <a:rPr lang="ja-JP" altLang="en-US" sz="1200" u="none" strike="noStrike">
                          <a:effectLst/>
                        </a:rPr>
                        <a:t>発      生      状      況</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事故の型</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起因物</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588408213"/>
                  </a:ext>
                </a:extLst>
              </a:tr>
              <a:tr h="693078">
                <a:tc>
                  <a:txBody>
                    <a:bodyPr/>
                    <a:lstStyle/>
                    <a:p>
                      <a:pPr algn="ctr" fontAlgn="ctr"/>
                      <a:r>
                        <a:rPr lang="en-US" altLang="ja-JP" sz="1200" u="none" strike="noStrike">
                          <a:effectLst/>
                        </a:rPr>
                        <a:t>1</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９月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a:effectLst/>
                        </a:rPr>
                        <a:t>　砂のストックヤードに砂利を混入させたため、手作業で砂利を取り除く作業を行っていたところ、砂出ホッパーが開き、砂がホッパーからコンベアに流れ、取り出し作業をしていた労働者が砂に引き込まれたため、助けようとしたところ一緒に引き込まれて砂に埋まっ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崩壊・倒壊</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その他の装置・</a:t>
                      </a:r>
                      <a:br>
                        <a:rPr lang="ja-JP" altLang="en-US" sz="1200" u="none" strike="noStrike">
                          <a:effectLst/>
                        </a:rPr>
                      </a:br>
                      <a:r>
                        <a:rPr lang="ja-JP" altLang="en-US" sz="1200" u="none" strike="noStrike">
                          <a:effectLst/>
                        </a:rPr>
                        <a:t>設備</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2093715580"/>
                  </a:ext>
                </a:extLst>
              </a:tr>
              <a:tr h="234772">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1076811978"/>
                  </a:ext>
                </a:extLst>
              </a:tr>
              <a:tr h="234772">
                <a:tc gridSpan="3">
                  <a:txBody>
                    <a:bodyPr/>
                    <a:lstStyle/>
                    <a:p>
                      <a:pPr algn="l" fontAlgn="ctr"/>
                      <a:r>
                        <a:rPr lang="ja-JP" altLang="en-US" sz="1200" u="none" strike="noStrike">
                          <a:effectLst/>
                        </a:rPr>
                        <a:t>○建  設  業 </a:t>
                      </a:r>
                      <a:endParaRPr lang="ja-JP" altLang="en-US" sz="1200" b="1"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3961225288"/>
                  </a:ext>
                </a:extLst>
              </a:tr>
              <a:tr h="234772">
                <a:tc>
                  <a:txBody>
                    <a:bodyPr/>
                    <a:lstStyle/>
                    <a:p>
                      <a:pPr algn="ctr" fontAlgn="ctr"/>
                      <a:r>
                        <a:rPr lang="ja-JP" altLang="en-US" sz="1200" u="none" strike="noStrike">
                          <a:effectLst/>
                        </a:rPr>
                        <a:t>№</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発生月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ctr" fontAlgn="ctr"/>
                      <a:r>
                        <a:rPr lang="ja-JP" altLang="en-US" sz="1200" u="none" strike="noStrike">
                          <a:effectLst/>
                        </a:rPr>
                        <a:t>発      生      状      況</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事故の型</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起因物</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2764522273"/>
                  </a:ext>
                </a:extLst>
              </a:tr>
              <a:tr h="618137">
                <a:tc>
                  <a:txBody>
                    <a:bodyPr/>
                    <a:lstStyle/>
                    <a:p>
                      <a:pPr algn="ctr" fontAlgn="ctr"/>
                      <a:r>
                        <a:rPr lang="en-US" altLang="ja-JP" sz="1200" u="none" strike="noStrike">
                          <a:effectLst/>
                        </a:rPr>
                        <a:t>1</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２月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a:effectLst/>
                        </a:rPr>
                        <a:t>　ドラグショベルで雪塊を削っていた際、雪塊が崩壊し労働者が雪の下敷きとなったもの。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崩壊・倒壊</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建築物・構築物</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820850672"/>
                  </a:ext>
                </a:extLst>
              </a:tr>
              <a:tr h="618137">
                <a:tc>
                  <a:txBody>
                    <a:bodyPr/>
                    <a:lstStyle/>
                    <a:p>
                      <a:pPr algn="ctr" fontAlgn="ctr"/>
                      <a:r>
                        <a:rPr lang="en-US" altLang="ja-JP" sz="1200" u="none" strike="noStrike">
                          <a:effectLst/>
                        </a:rPr>
                        <a:t>2</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５月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a:effectLst/>
                        </a:rPr>
                        <a:t>　高所作業車を使用して作業を行っていた際、トレーラーが高所作業車のバケットに接触し、労働者が投げ出されたもの。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交通事故</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トラック</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672838474"/>
                  </a:ext>
                </a:extLst>
              </a:tr>
              <a:tr h="693078">
                <a:tc>
                  <a:txBody>
                    <a:bodyPr/>
                    <a:lstStyle/>
                    <a:p>
                      <a:pPr algn="ctr" fontAlgn="ctr"/>
                      <a:r>
                        <a:rPr lang="en-US" altLang="ja-JP" sz="1200" u="none" strike="noStrike">
                          <a:effectLst/>
                        </a:rPr>
                        <a:t>3</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５月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dirty="0">
                          <a:effectLst/>
                        </a:rPr>
                        <a:t>　傾斜地にダンプトラックを停車し、ドラグショベルを使用して積込作業を行っていた際、ドラグショベルの運転席に乗り込もうとした労働者にトラックが後退してきて、ドラグショベルとダンプトラックの間に挟まれたもの。</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はさまれ・</a:t>
                      </a:r>
                      <a:br>
                        <a:rPr lang="ja-JP" altLang="en-US" sz="1200" u="none" strike="noStrike">
                          <a:effectLst/>
                        </a:rPr>
                      </a:br>
                      <a:r>
                        <a:rPr lang="ja-JP" altLang="en-US" sz="1200" u="none" strike="noStrike">
                          <a:effectLst/>
                        </a:rPr>
                        <a:t>巻き込まれ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トラック</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1637674851"/>
                  </a:ext>
                </a:extLst>
              </a:tr>
              <a:tr h="618137">
                <a:tc>
                  <a:txBody>
                    <a:bodyPr/>
                    <a:lstStyle/>
                    <a:p>
                      <a:pPr algn="ctr" fontAlgn="ctr"/>
                      <a:r>
                        <a:rPr lang="en-US" altLang="ja-JP" sz="1200" u="none" strike="noStrike">
                          <a:effectLst/>
                        </a:rPr>
                        <a:t>4</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６月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a:effectLst/>
                        </a:rPr>
                        <a:t>　セルフローダーで敷鉄板を運搬し、クレーン機能付きドラグショベルで吊り下していたところ、玉掛が外れ、敷鉄板とセルフローダーの間に胸部をはさまれた。</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崩壊・倒壊</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玉掛用具</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1999857529"/>
                  </a:ext>
                </a:extLst>
              </a:tr>
              <a:tr h="618137">
                <a:tc>
                  <a:txBody>
                    <a:bodyPr/>
                    <a:lstStyle/>
                    <a:p>
                      <a:pPr algn="ctr" fontAlgn="ctr"/>
                      <a:r>
                        <a:rPr lang="en-US" altLang="ja-JP" sz="1200" u="none" strike="noStrike">
                          <a:effectLst/>
                        </a:rPr>
                        <a:t>5</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７月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a:effectLst/>
                        </a:rPr>
                        <a:t>　倉庫の整理作業中、倉庫内の壁に立て掛けてあった材木が倒れ、下敷きとなったもの。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崩壊・倒壊</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木材、竹材</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1815716594"/>
                  </a:ext>
                </a:extLst>
              </a:tr>
              <a:tr h="618137">
                <a:tc>
                  <a:txBody>
                    <a:bodyPr/>
                    <a:lstStyle/>
                    <a:p>
                      <a:pPr algn="ctr" fontAlgn="ctr"/>
                      <a:r>
                        <a:rPr lang="en-US" altLang="ja-JP" sz="1200" u="none" strike="noStrike">
                          <a:effectLst/>
                        </a:rPr>
                        <a:t>6</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dirty="0">
                          <a:effectLst/>
                        </a:rPr>
                        <a:t>８月</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dirty="0">
                          <a:effectLst/>
                        </a:rPr>
                        <a:t>　水道管の引き込み作業を行い、作業終了後に帰宅したが、体調が悪化し病院へ搬送していた際、容態が急変して死亡した。（熱中症）</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高温・低温の</a:t>
                      </a:r>
                      <a:br>
                        <a:rPr lang="ja-JP" altLang="en-US" sz="1200" u="none" strike="noStrike">
                          <a:effectLst/>
                        </a:rPr>
                      </a:br>
                      <a:r>
                        <a:rPr lang="ja-JP" altLang="en-US" sz="1200" u="none" strike="noStrike">
                          <a:effectLst/>
                        </a:rPr>
                        <a:t>物との接触</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a:effectLst/>
                        </a:rPr>
                        <a:t>高温・低温環境</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2651122842"/>
                  </a:ext>
                </a:extLst>
              </a:tr>
              <a:tr h="618137">
                <a:tc>
                  <a:txBody>
                    <a:bodyPr/>
                    <a:lstStyle/>
                    <a:p>
                      <a:pPr algn="ctr" fontAlgn="ctr"/>
                      <a:r>
                        <a:rPr lang="en-US" altLang="ja-JP" sz="1200" u="none" strike="noStrike">
                          <a:effectLst/>
                        </a:rPr>
                        <a:t>7</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gridSpan="5">
                  <a:txBody>
                    <a:bodyPr/>
                    <a:lstStyle/>
                    <a:p>
                      <a:pPr algn="l" fontAlgn="ctr"/>
                      <a:r>
                        <a:rPr lang="ja-JP" altLang="en-US" sz="1200" u="none" strike="noStrike">
                          <a:effectLst/>
                        </a:rPr>
                        <a:t>　ビルの改修工事において、道路上で倒れていたところを発見されたもの。足場のはしごを昇降中に墜落したものと推定。</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墜落・転落</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485" marR="4485" marT="4485" marB="0" anchor="ctr"/>
                </a:tc>
                <a:tc>
                  <a:txBody>
                    <a:bodyPr/>
                    <a:lstStyle/>
                    <a:p>
                      <a:pPr algn="ctr" fontAlgn="ctr"/>
                      <a:r>
                        <a:rPr lang="ja-JP" altLang="en-US" sz="1200" u="none" strike="noStrike" dirty="0">
                          <a:effectLst/>
                        </a:rPr>
                        <a:t>はしご等</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485" marR="4485" marT="4485" marB="0" anchor="ctr"/>
                </a:tc>
                <a:extLst>
                  <a:ext uri="{0D108BD9-81ED-4DB2-BD59-A6C34878D82A}">
                    <a16:rowId xmlns:a16="http://schemas.microsoft.com/office/drawing/2014/main" val="1657352526"/>
                  </a:ext>
                </a:extLst>
              </a:tr>
            </a:tbl>
          </a:graphicData>
        </a:graphic>
      </p:graphicFrame>
      <p:sp>
        <p:nvSpPr>
          <p:cNvPr id="6" name="楕円 5"/>
          <p:cNvSpPr/>
          <p:nvPr/>
        </p:nvSpPr>
        <p:spPr>
          <a:xfrm>
            <a:off x="251520" y="3645024"/>
            <a:ext cx="8712968" cy="720080"/>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楕円 6"/>
          <p:cNvSpPr/>
          <p:nvPr/>
        </p:nvSpPr>
        <p:spPr>
          <a:xfrm>
            <a:off x="251520" y="5589240"/>
            <a:ext cx="8892478" cy="648072"/>
          </a:xfrm>
          <a:prstGeom prst="ellipse">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66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4A1B50C-6DEB-47DA-9584-BBC7E3332156}" type="slidenum">
              <a:rPr kumimoji="1" lang="ja-JP" altLang="en-US" smtClean="0"/>
              <a:t>7</a:t>
            </a:fld>
            <a:endParaRPr kumimoji="1" lang="ja-JP" altLang="en-US"/>
          </a:p>
        </p:txBody>
      </p:sp>
      <p:graphicFrame>
        <p:nvGraphicFramePr>
          <p:cNvPr id="4" name="表 3"/>
          <p:cNvGraphicFramePr>
            <a:graphicFrameLocks noGrp="1"/>
          </p:cNvGraphicFramePr>
          <p:nvPr>
            <p:extLst>
              <p:ext uri="{D42A27DB-BD31-4B8C-83A1-F6EECF244321}">
                <p14:modId xmlns:p14="http://schemas.microsoft.com/office/powerpoint/2010/main" val="2763670936"/>
              </p:ext>
            </p:extLst>
          </p:nvPr>
        </p:nvGraphicFramePr>
        <p:xfrm>
          <a:off x="1" y="116631"/>
          <a:ext cx="8964486" cy="6675443"/>
        </p:xfrm>
        <a:graphic>
          <a:graphicData uri="http://schemas.openxmlformats.org/drawingml/2006/table">
            <a:tbl>
              <a:tblPr>
                <a:tableStyleId>{5C22544A-7EE6-4342-B048-85BDC9FD1C3A}</a:tableStyleId>
              </a:tblPr>
              <a:tblGrid>
                <a:gridCol w="221148">
                  <a:extLst>
                    <a:ext uri="{9D8B030D-6E8A-4147-A177-3AD203B41FA5}">
                      <a16:colId xmlns:a16="http://schemas.microsoft.com/office/drawing/2014/main" val="1681050843"/>
                    </a:ext>
                  </a:extLst>
                </a:gridCol>
                <a:gridCol w="717929">
                  <a:extLst>
                    <a:ext uri="{9D8B030D-6E8A-4147-A177-3AD203B41FA5}">
                      <a16:colId xmlns:a16="http://schemas.microsoft.com/office/drawing/2014/main" val="4219921927"/>
                    </a:ext>
                  </a:extLst>
                </a:gridCol>
                <a:gridCol w="451910">
                  <a:extLst>
                    <a:ext uri="{9D8B030D-6E8A-4147-A177-3AD203B41FA5}">
                      <a16:colId xmlns:a16="http://schemas.microsoft.com/office/drawing/2014/main" val="2934345458"/>
                    </a:ext>
                  </a:extLst>
                </a:gridCol>
                <a:gridCol w="413451">
                  <a:extLst>
                    <a:ext uri="{9D8B030D-6E8A-4147-A177-3AD203B41FA5}">
                      <a16:colId xmlns:a16="http://schemas.microsoft.com/office/drawing/2014/main" val="3273384330"/>
                    </a:ext>
                  </a:extLst>
                </a:gridCol>
                <a:gridCol w="413451">
                  <a:extLst>
                    <a:ext uri="{9D8B030D-6E8A-4147-A177-3AD203B41FA5}">
                      <a16:colId xmlns:a16="http://schemas.microsoft.com/office/drawing/2014/main" val="1426566970"/>
                    </a:ext>
                  </a:extLst>
                </a:gridCol>
                <a:gridCol w="461524">
                  <a:extLst>
                    <a:ext uri="{9D8B030D-6E8A-4147-A177-3AD203B41FA5}">
                      <a16:colId xmlns:a16="http://schemas.microsoft.com/office/drawing/2014/main" val="3767044567"/>
                    </a:ext>
                  </a:extLst>
                </a:gridCol>
                <a:gridCol w="4067190">
                  <a:extLst>
                    <a:ext uri="{9D8B030D-6E8A-4147-A177-3AD203B41FA5}">
                      <a16:colId xmlns:a16="http://schemas.microsoft.com/office/drawing/2014/main" val="1822411620"/>
                    </a:ext>
                  </a:extLst>
                </a:gridCol>
                <a:gridCol w="1089712">
                  <a:extLst>
                    <a:ext uri="{9D8B030D-6E8A-4147-A177-3AD203B41FA5}">
                      <a16:colId xmlns:a16="http://schemas.microsoft.com/office/drawing/2014/main" val="2401556766"/>
                    </a:ext>
                  </a:extLst>
                </a:gridCol>
                <a:gridCol w="1128171">
                  <a:extLst>
                    <a:ext uri="{9D8B030D-6E8A-4147-A177-3AD203B41FA5}">
                      <a16:colId xmlns:a16="http://schemas.microsoft.com/office/drawing/2014/main" val="2464082600"/>
                    </a:ext>
                  </a:extLst>
                </a:gridCol>
              </a:tblGrid>
              <a:tr h="254672">
                <a:tc gridSpan="6">
                  <a:txBody>
                    <a:bodyPr/>
                    <a:lstStyle/>
                    <a:p>
                      <a:pPr algn="l" fontAlgn="ctr"/>
                      <a:r>
                        <a:rPr lang="ja-JP" altLang="en-US" sz="1200" u="none" strike="noStrike">
                          <a:effectLst/>
                        </a:rPr>
                        <a:t>○その他（製造・建設以外）</a:t>
                      </a:r>
                      <a:endParaRPr lang="ja-JP" altLang="en-US" sz="1200" b="1"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just"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2086813805"/>
                  </a:ext>
                </a:extLst>
              </a:tr>
              <a:tr h="254672">
                <a:tc>
                  <a:txBody>
                    <a:bodyPr/>
                    <a:lstStyle/>
                    <a:p>
                      <a:pPr algn="ctr" fontAlgn="ctr"/>
                      <a:r>
                        <a:rPr lang="ja-JP" altLang="en-US" sz="1200" u="none" strike="noStrike">
                          <a:effectLst/>
                        </a:rPr>
                        <a:t>№</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発生月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ctr" fontAlgn="ctr"/>
                      <a:r>
                        <a:rPr lang="ja-JP" altLang="en-US" sz="1200" u="none" strike="noStrike">
                          <a:effectLst/>
                        </a:rPr>
                        <a:t>発      生      状      況</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事故の型</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起因物</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3504039745"/>
                  </a:ext>
                </a:extLst>
              </a:tr>
              <a:tr h="636082">
                <a:tc>
                  <a:txBody>
                    <a:bodyPr/>
                    <a:lstStyle/>
                    <a:p>
                      <a:pPr algn="ctr" fontAlgn="ctr"/>
                      <a:r>
                        <a:rPr lang="en-US" altLang="ja-JP" sz="1200" u="none" strike="noStrike">
                          <a:effectLst/>
                        </a:rPr>
                        <a:t>1</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５月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a:effectLst/>
                        </a:rPr>
                        <a:t>　スキー場の片付け作業のため、不整地運搬車の荷台に乗り移動していたところ、不整地運搬車が横転し、荷台から投げ出されたもの。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墜落・転落</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zh-TW" altLang="en-US" sz="1200" u="none" strike="noStrike">
                          <a:effectLst/>
                        </a:rPr>
                        <a:t>不整地運搬車</a:t>
                      </a:r>
                      <a:endParaRPr lang="zh-TW"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1267307467"/>
                  </a:ext>
                </a:extLst>
              </a:tr>
              <a:tr h="752451">
                <a:tc>
                  <a:txBody>
                    <a:bodyPr/>
                    <a:lstStyle/>
                    <a:p>
                      <a:pPr algn="ctr" fontAlgn="ctr"/>
                      <a:r>
                        <a:rPr lang="en-US" altLang="ja-JP" sz="1200" u="none" strike="noStrike">
                          <a:effectLst/>
                        </a:rPr>
                        <a:t>2</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７月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dirty="0">
                          <a:effectLst/>
                        </a:rPr>
                        <a:t>　雑木林の伐木作業において、木を伐木したところつるがらみの木であったため、完全に倒れずつるを支えに宙に浮いた状態となり、労働者が当該伐木にはしごをかけてつるを切ったところ、突然伐木が倒れたことにより振り落とされ地面に墜落したもの。</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墜落・転落</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はしご等</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2376142926"/>
                  </a:ext>
                </a:extLst>
              </a:tr>
              <a:tr h="636082">
                <a:tc>
                  <a:txBody>
                    <a:bodyPr/>
                    <a:lstStyle/>
                    <a:p>
                      <a:pPr algn="ctr" fontAlgn="ctr"/>
                      <a:r>
                        <a:rPr lang="en-US" altLang="ja-JP" sz="1200" u="none" strike="noStrike">
                          <a:effectLst/>
                        </a:rPr>
                        <a:t>3</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７月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dirty="0">
                          <a:effectLst/>
                        </a:rPr>
                        <a:t>　森林の間伐事業において、作業道を施工するため立木をチェンソーで伐倒したところ、倒木の下敷となったもの。</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崩壊・倒壊</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立木等</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666462011"/>
                  </a:ext>
                </a:extLst>
              </a:tr>
              <a:tr h="706402">
                <a:tc>
                  <a:txBody>
                    <a:bodyPr/>
                    <a:lstStyle/>
                    <a:p>
                      <a:pPr algn="ctr" fontAlgn="ctr"/>
                      <a:r>
                        <a:rPr lang="en-US" altLang="ja-JP" sz="1200" u="none" strike="noStrike">
                          <a:effectLst/>
                        </a:rPr>
                        <a:t>4</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dirty="0">
                          <a:effectLst/>
                        </a:rPr>
                        <a:t>７月</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a:effectLst/>
                        </a:rPr>
                        <a:t>　土木工事現場において、ダンプ等の交通誘導を行っていたところ、熱中症となったもの。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高温・低温の</a:t>
                      </a:r>
                      <a:br>
                        <a:rPr lang="ja-JP" altLang="en-US" sz="1200" u="none" strike="noStrike">
                          <a:effectLst/>
                        </a:rPr>
                      </a:br>
                      <a:r>
                        <a:rPr lang="ja-JP" altLang="en-US" sz="1200" u="none" strike="noStrike">
                          <a:effectLst/>
                        </a:rPr>
                        <a:t>物との接触</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高温・低温環境</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2879464912"/>
                  </a:ext>
                </a:extLst>
              </a:tr>
              <a:tr h="636082">
                <a:tc>
                  <a:txBody>
                    <a:bodyPr/>
                    <a:lstStyle/>
                    <a:p>
                      <a:pPr algn="ctr" fontAlgn="ctr"/>
                      <a:r>
                        <a:rPr lang="en-US" altLang="ja-JP" sz="1200" u="none" strike="noStrike">
                          <a:effectLst/>
                        </a:rPr>
                        <a:t>5</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en-US" altLang="ja-JP" sz="1200" u="none" strike="noStrike">
                          <a:effectLst/>
                        </a:rPr>
                        <a:t>7</a:t>
                      </a:r>
                      <a:r>
                        <a:rPr lang="ja-JP" altLang="en-US" sz="1200" u="none" strike="noStrike">
                          <a:effectLst/>
                        </a:rPr>
                        <a:t>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dirty="0">
                          <a:effectLst/>
                        </a:rPr>
                        <a:t>　草刈り作業を行っていたところ、蜂に刺されたもの（アナフィラキシーショック）。</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その他</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その他の環境等</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2545432751"/>
                  </a:ext>
                </a:extLst>
              </a:tr>
              <a:tr h="636082">
                <a:tc>
                  <a:txBody>
                    <a:bodyPr/>
                    <a:lstStyle/>
                    <a:p>
                      <a:pPr algn="ctr" fontAlgn="ctr"/>
                      <a:r>
                        <a:rPr lang="en-US" altLang="ja-JP" sz="1200" u="none" strike="noStrike">
                          <a:effectLst/>
                        </a:rPr>
                        <a:t>6</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８月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dirty="0">
                          <a:effectLst/>
                        </a:rPr>
                        <a:t>　不燃物処理施設に設置されたベルトコンベアの清掃作業中、コンベアに左腕を巻き込</a:t>
                      </a:r>
                      <a:r>
                        <a:rPr lang="ja-JP" altLang="en-US" sz="1200" u="none" strike="noStrike" dirty="0" err="1">
                          <a:effectLst/>
                        </a:rPr>
                        <a:t>ま</a:t>
                      </a:r>
                      <a:br>
                        <a:rPr lang="ja-JP" altLang="en-US" sz="1200" u="none" strike="noStrike" dirty="0">
                          <a:effectLst/>
                        </a:rPr>
                      </a:br>
                      <a:r>
                        <a:rPr lang="ja-JP" altLang="en-US" sz="1200" u="none" strike="noStrike" dirty="0">
                          <a:effectLst/>
                        </a:rPr>
                        <a:t>れた。</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はさまれ・</a:t>
                      </a:r>
                      <a:br>
                        <a:rPr lang="ja-JP" altLang="en-US" sz="1200" u="none" strike="noStrike">
                          <a:effectLst/>
                        </a:rPr>
                      </a:br>
                      <a:r>
                        <a:rPr lang="ja-JP" altLang="en-US" sz="1200" u="none" strike="noStrike">
                          <a:effectLst/>
                        </a:rPr>
                        <a:t>巻き込まれ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コンベア</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4218625030"/>
                  </a:ext>
                </a:extLst>
              </a:tr>
              <a:tr h="636082">
                <a:tc>
                  <a:txBody>
                    <a:bodyPr/>
                    <a:lstStyle/>
                    <a:p>
                      <a:pPr algn="ctr" fontAlgn="ctr"/>
                      <a:r>
                        <a:rPr lang="en-US" altLang="ja-JP" sz="1200" u="none" strike="noStrike">
                          <a:effectLst/>
                        </a:rPr>
                        <a:t>7</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９月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a:effectLst/>
                        </a:rPr>
                        <a:t>　地質調査の準備作業中、砂防堰堤から川へ転落したもの。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おぼれ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建築物・建築物</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4138554447"/>
                  </a:ext>
                </a:extLst>
              </a:tr>
              <a:tr h="636082">
                <a:tc>
                  <a:txBody>
                    <a:bodyPr/>
                    <a:lstStyle/>
                    <a:p>
                      <a:pPr algn="ctr" fontAlgn="ctr"/>
                      <a:r>
                        <a:rPr lang="en-US" altLang="ja-JP" sz="1200" u="none" strike="noStrike">
                          <a:effectLst/>
                        </a:rPr>
                        <a:t>8</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９月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dirty="0">
                          <a:effectLst/>
                        </a:rPr>
                        <a:t>　砂のストックヤードに砂利を混入させたため、手作業で砂利を取り除く作業を行っていたところ、砂出ホッパーが開き、砂がホッパーからコンベアに流れ砂に引き込まれ埋まったもの。</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崩壊・倒壊</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その他の装置・</a:t>
                      </a:r>
                      <a:br>
                        <a:rPr lang="ja-JP" altLang="en-US" sz="1200" u="none" strike="noStrike">
                          <a:effectLst/>
                        </a:rPr>
                      </a:br>
                      <a:r>
                        <a:rPr lang="ja-JP" altLang="en-US" sz="1200" u="none" strike="noStrike">
                          <a:effectLst/>
                        </a:rPr>
                        <a:t>設備</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1327342224"/>
                  </a:ext>
                </a:extLst>
              </a:tr>
              <a:tr h="636082">
                <a:tc>
                  <a:txBody>
                    <a:bodyPr/>
                    <a:lstStyle/>
                    <a:p>
                      <a:pPr algn="ctr" fontAlgn="ctr"/>
                      <a:r>
                        <a:rPr lang="en-US" altLang="ja-JP" sz="1200" u="none" strike="noStrike">
                          <a:effectLst/>
                        </a:rPr>
                        <a:t>9</a:t>
                      </a:r>
                      <a:endParaRPr lang="en-US" altLang="ja-JP"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gridSpan="5">
                  <a:txBody>
                    <a:bodyPr/>
                    <a:lstStyle/>
                    <a:p>
                      <a:pPr algn="l" fontAlgn="ctr"/>
                      <a:r>
                        <a:rPr lang="ja-JP" altLang="en-US" sz="1200" u="none" strike="noStrike">
                          <a:effectLst/>
                        </a:rPr>
                        <a:t>　資材プラントのベルトコンベアーの修理のため、高所にある作業床及びその周辺で作業を行っていたところ、地上へ墜落したもの。</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a:effectLst/>
                        </a:rPr>
                        <a:t>墜落・転落</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ctr" fontAlgn="ctr"/>
                      <a:r>
                        <a:rPr lang="ja-JP" altLang="en-US" sz="1200" u="none" strike="noStrike">
                          <a:effectLst/>
                        </a:rPr>
                        <a:t>その他の装置・</a:t>
                      </a:r>
                      <a:br>
                        <a:rPr lang="ja-JP" altLang="en-US" sz="1200" u="none" strike="noStrike">
                          <a:effectLst/>
                        </a:rPr>
                      </a:br>
                      <a:r>
                        <a:rPr lang="ja-JP" altLang="en-US" sz="1200" u="none" strike="noStrike">
                          <a:effectLst/>
                        </a:rPr>
                        <a:t>設備</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extLst>
                  <a:ext uri="{0D108BD9-81ED-4DB2-BD59-A6C34878D82A}">
                    <a16:rowId xmlns:a16="http://schemas.microsoft.com/office/drawing/2014/main" val="523547394"/>
                  </a:ext>
                </a:extLst>
              </a:tr>
              <a:tr h="254672">
                <a:tc>
                  <a:txBody>
                    <a:bodyPr/>
                    <a:lstStyle/>
                    <a:p>
                      <a:pPr algn="l" fontAlgn="b"/>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b"/>
                </a:tc>
                <a:tc>
                  <a:txBody>
                    <a:bodyPr/>
                    <a:lstStyle/>
                    <a:p>
                      <a:pPr algn="l" fontAlgn="ct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ctr"/>
                </a:tc>
                <a:tc>
                  <a:txBody>
                    <a:bodyPr/>
                    <a:lstStyle/>
                    <a:p>
                      <a:pPr algn="l" fontAlgn="b"/>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b"/>
                </a:tc>
                <a:tc>
                  <a:txBody>
                    <a:bodyPr/>
                    <a:lstStyle/>
                    <a:p>
                      <a:pPr algn="l" fontAlgn="b"/>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b"/>
                </a:tc>
                <a:tc>
                  <a:txBody>
                    <a:bodyPr/>
                    <a:lstStyle/>
                    <a:p>
                      <a:pPr algn="l" fontAlgn="b"/>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b"/>
                </a:tc>
                <a:tc>
                  <a:txBody>
                    <a:bodyPr/>
                    <a:lstStyle/>
                    <a:p>
                      <a:pPr algn="l" fontAlgn="b"/>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b"/>
                </a:tc>
                <a:tc>
                  <a:txBody>
                    <a:bodyPr/>
                    <a:lstStyle/>
                    <a:p>
                      <a:pPr algn="l" fontAlgn="b"/>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4249" marR="4249" marT="4249" marB="0" anchor="b"/>
                </a:tc>
                <a:tc gridSpan="2">
                  <a:txBody>
                    <a:bodyPr/>
                    <a:lstStyle/>
                    <a:p>
                      <a:pPr algn="l" fontAlgn="b"/>
                      <a:r>
                        <a:rPr lang="ja-JP" altLang="en-US" sz="1200" u="none" strike="noStrike" dirty="0">
                          <a:effectLst/>
                        </a:rPr>
                        <a:t>　　　　（死亡災害報告による）</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4249" marR="4249" marT="4249" marB="0" anchor="b"/>
                </a:tc>
                <a:tc hMerge="1">
                  <a:txBody>
                    <a:bodyPr/>
                    <a:lstStyle/>
                    <a:p>
                      <a:endParaRPr kumimoji="1" lang="ja-JP" altLang="en-US"/>
                    </a:p>
                  </a:txBody>
                  <a:tcPr/>
                </a:tc>
                <a:extLst>
                  <a:ext uri="{0D108BD9-81ED-4DB2-BD59-A6C34878D82A}">
                    <a16:rowId xmlns:a16="http://schemas.microsoft.com/office/drawing/2014/main" val="3407582403"/>
                  </a:ext>
                </a:extLst>
              </a:tr>
            </a:tbl>
          </a:graphicData>
        </a:graphic>
      </p:graphicFrame>
      <p:sp>
        <p:nvSpPr>
          <p:cNvPr id="5" name="楕円 4"/>
          <p:cNvSpPr/>
          <p:nvPr/>
        </p:nvSpPr>
        <p:spPr>
          <a:xfrm>
            <a:off x="611560" y="2563235"/>
            <a:ext cx="8091604" cy="891117"/>
          </a:xfrm>
          <a:prstGeom prst="ellipse">
            <a:avLst/>
          </a:prstGeom>
          <a:noFill/>
          <a:ln>
            <a:solidFill>
              <a:srgbClr val="FF66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楕円 5"/>
          <p:cNvSpPr/>
          <p:nvPr/>
        </p:nvSpPr>
        <p:spPr>
          <a:xfrm>
            <a:off x="323528" y="1268760"/>
            <a:ext cx="8363272" cy="576064"/>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楕円 6"/>
          <p:cNvSpPr/>
          <p:nvPr/>
        </p:nvSpPr>
        <p:spPr>
          <a:xfrm>
            <a:off x="266778" y="2091633"/>
            <a:ext cx="8363272" cy="576064"/>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楕円 7"/>
          <p:cNvSpPr/>
          <p:nvPr/>
        </p:nvSpPr>
        <p:spPr>
          <a:xfrm>
            <a:off x="300608" y="3530553"/>
            <a:ext cx="8363272" cy="576064"/>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フローチャート: 代替処理 8"/>
          <p:cNvSpPr/>
          <p:nvPr/>
        </p:nvSpPr>
        <p:spPr>
          <a:xfrm>
            <a:off x="323528" y="4031462"/>
            <a:ext cx="8379636" cy="612648"/>
          </a:xfrm>
          <a:prstGeom prst="flowChartAlternateProcess">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719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3917" y="637317"/>
            <a:ext cx="7849156" cy="546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954" dirty="0">
                <a:solidFill>
                  <a:prstClr val="black"/>
                </a:solidFill>
              </a:rPr>
              <a:t>熱中症の発生状況（新潟）</a:t>
            </a:r>
          </a:p>
        </p:txBody>
      </p:sp>
      <p:sp>
        <p:nvSpPr>
          <p:cNvPr id="2" name="テキスト ボックス 1"/>
          <p:cNvSpPr txBox="1"/>
          <p:nvPr/>
        </p:nvSpPr>
        <p:spPr>
          <a:xfrm>
            <a:off x="592963" y="1554687"/>
            <a:ext cx="516488" cy="291170"/>
          </a:xfrm>
          <a:prstGeom prst="rect">
            <a:avLst/>
          </a:prstGeom>
          <a:noFill/>
        </p:spPr>
        <p:txBody>
          <a:bodyPr wrap="none" rtlCol="0">
            <a:spAutoFit/>
          </a:bodyPr>
          <a:lstStyle/>
          <a:p>
            <a:r>
              <a:rPr lang="ja-JP" altLang="en-US" sz="1292" dirty="0">
                <a:solidFill>
                  <a:prstClr val="black"/>
                </a:solidFill>
              </a:rPr>
              <a:t>（人）</a:t>
            </a:r>
          </a:p>
        </p:txBody>
      </p:sp>
      <p:graphicFrame>
        <p:nvGraphicFramePr>
          <p:cNvPr id="8" name="グラフ 7"/>
          <p:cNvGraphicFramePr/>
          <p:nvPr/>
        </p:nvGraphicFramePr>
        <p:xfrm>
          <a:off x="514484" y="1696736"/>
          <a:ext cx="850802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8360730" y="1554686"/>
            <a:ext cx="681597" cy="291170"/>
          </a:xfrm>
          <a:prstGeom prst="rect">
            <a:avLst/>
          </a:prstGeom>
          <a:noFill/>
        </p:spPr>
        <p:txBody>
          <a:bodyPr wrap="none" rtlCol="0">
            <a:spAutoFit/>
          </a:bodyPr>
          <a:lstStyle/>
          <a:p>
            <a:r>
              <a:rPr lang="ja-JP" altLang="en-US" sz="1292" dirty="0"/>
              <a:t>（℃）</a:t>
            </a:r>
            <a:r>
              <a:rPr lang="en-US" altLang="ja-JP" sz="1292" dirty="0"/>
              <a:t>※</a:t>
            </a:r>
            <a:endParaRPr lang="ja-JP" altLang="en-US" sz="1292" dirty="0"/>
          </a:p>
        </p:txBody>
      </p:sp>
      <p:sp>
        <p:nvSpPr>
          <p:cNvPr id="3" name="スライド番号プレースホルダー 2"/>
          <p:cNvSpPr>
            <a:spLocks noGrp="1"/>
          </p:cNvSpPr>
          <p:nvPr>
            <p:ph type="sldNum" sz="quarter" idx="12"/>
          </p:nvPr>
        </p:nvSpPr>
        <p:spPr>
          <a:xfrm>
            <a:off x="5436096" y="5831149"/>
            <a:ext cx="2725226" cy="337038"/>
          </a:xfrm>
        </p:spPr>
        <p:txBody>
          <a:bodyPr/>
          <a:lstStyle/>
          <a:p>
            <a:pPr algn="l"/>
            <a:r>
              <a:rPr kumimoji="1" lang="ja-JP" altLang="en-US" dirty="0">
                <a:solidFill>
                  <a:schemeClr val="tx1"/>
                </a:solidFill>
              </a:rPr>
              <a:t>（気温は日平均気温の月平均値の最高値）</a:t>
            </a:r>
          </a:p>
        </p:txBody>
      </p:sp>
      <p:sp>
        <p:nvSpPr>
          <p:cNvPr id="9" name="スライド番号プレースホルダー 1"/>
          <p:cNvSpPr txBox="1">
            <a:spLocks/>
          </p:cNvSpPr>
          <p:nvPr/>
        </p:nvSpPr>
        <p:spPr>
          <a:xfrm>
            <a:off x="5580112" y="5874389"/>
            <a:ext cx="2133600" cy="293798"/>
          </a:xfrm>
          <a:prstGeom prst="rect">
            <a:avLst/>
          </a:prstGeom>
        </p:spPr>
        <p:txBody>
          <a:bodyPr vert="horz" lIns="84406" tIns="42203" rIns="84406" bIns="4220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108" dirty="0"/>
          </a:p>
        </p:txBody>
      </p:sp>
      <p:sp>
        <p:nvSpPr>
          <p:cNvPr id="10" name="スライド番号プレースホルダー 2"/>
          <p:cNvSpPr txBox="1">
            <a:spLocks/>
          </p:cNvSpPr>
          <p:nvPr/>
        </p:nvSpPr>
        <p:spPr>
          <a:xfrm>
            <a:off x="2195736" y="5785697"/>
            <a:ext cx="2160240" cy="235590"/>
          </a:xfrm>
          <a:prstGeom prst="rect">
            <a:avLst/>
          </a:prstGeom>
        </p:spPr>
        <p:txBody>
          <a:bodyPr vert="horz" lIns="84406" tIns="42203" rIns="84406" bIns="4220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1108" dirty="0">
                <a:solidFill>
                  <a:schemeClr val="tx1"/>
                </a:solidFill>
              </a:rPr>
              <a:t>（</a:t>
            </a:r>
            <a:r>
              <a:rPr lang="en-US" altLang="ja-JP" sz="1108" dirty="0">
                <a:solidFill>
                  <a:schemeClr val="tx1"/>
                </a:solidFill>
              </a:rPr>
              <a:t>22</a:t>
            </a:r>
            <a:r>
              <a:rPr lang="ja-JP" altLang="en-US" sz="1108" dirty="0">
                <a:solidFill>
                  <a:schemeClr val="tx1"/>
                </a:solidFill>
              </a:rPr>
              <a:t>年に死亡災害</a:t>
            </a:r>
            <a:r>
              <a:rPr lang="en-US" altLang="ja-JP" sz="1108" dirty="0">
                <a:solidFill>
                  <a:schemeClr val="tx1"/>
                </a:solidFill>
              </a:rPr>
              <a:t>1</a:t>
            </a:r>
            <a:r>
              <a:rPr lang="ja-JP" altLang="en-US" sz="1108" dirty="0">
                <a:solidFill>
                  <a:schemeClr val="tx1"/>
                </a:solidFill>
              </a:rPr>
              <a:t>件）</a:t>
            </a:r>
          </a:p>
        </p:txBody>
      </p:sp>
    </p:spTree>
    <p:extLst>
      <p:ext uri="{BB962C8B-B14F-4D97-AF65-F5344CB8AC3E}">
        <p14:creationId xmlns:p14="http://schemas.microsoft.com/office/powerpoint/2010/main" val="41715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95536" y="259142"/>
            <a:ext cx="8492430" cy="6021288"/>
          </a:xfrm>
          <a:prstGeom prst="rect">
            <a:avLst/>
          </a:prstGeom>
        </p:spPr>
      </p:pic>
      <p:sp>
        <p:nvSpPr>
          <p:cNvPr id="4" name="スライド番号プレースホルダー 3"/>
          <p:cNvSpPr>
            <a:spLocks noGrp="1"/>
          </p:cNvSpPr>
          <p:nvPr>
            <p:ph type="sldNum" sz="quarter" idx="12"/>
          </p:nvPr>
        </p:nvSpPr>
        <p:spPr/>
        <p:txBody>
          <a:bodyPr/>
          <a:lstStyle/>
          <a:p>
            <a:fld id="{64A1B50C-6DEB-47DA-9584-BBC7E3332156}" type="slidenum">
              <a:rPr kumimoji="1" lang="ja-JP" altLang="en-US" smtClean="0"/>
              <a:t>9</a:t>
            </a:fld>
            <a:endParaRPr kumimoji="1" lang="ja-JP" altLang="en-US"/>
          </a:p>
        </p:txBody>
      </p:sp>
    </p:spTree>
    <p:extLst>
      <p:ext uri="{BB962C8B-B14F-4D97-AF65-F5344CB8AC3E}">
        <p14:creationId xmlns:p14="http://schemas.microsoft.com/office/powerpoint/2010/main" val="169148671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5388</TotalTime>
  <Words>7822</Words>
  <Application>Microsoft Office PowerPoint</Application>
  <PresentationFormat>画面に合わせる (4:3)</PresentationFormat>
  <Paragraphs>668</Paragraphs>
  <Slides>48</Slides>
  <Notes>44</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48</vt:i4>
      </vt:variant>
    </vt:vector>
  </HeadingPairs>
  <TitlesOfParts>
    <vt:vector size="66" baseType="lpstr">
      <vt:lpstr>ＤＦ特太ゴシック体</vt:lpstr>
      <vt:lpstr>HGP創英角ｺﾞｼｯｸUB</vt:lpstr>
      <vt:lpstr>HG丸ｺﾞｼｯｸM-PRO</vt:lpstr>
      <vt:lpstr>HG行書体</vt:lpstr>
      <vt:lpstr>Meiryo UI</vt:lpstr>
      <vt:lpstr>ＭＳ Ｐゴシック</vt:lpstr>
      <vt:lpstr>ＭＳ ゴシック</vt:lpstr>
      <vt:lpstr>ＭＳ 明朝</vt:lpstr>
      <vt:lpstr>メイリオ</vt:lpstr>
      <vt:lpstr>游ゴシック</vt:lpstr>
      <vt:lpstr>游ゴシック Medium</vt:lpstr>
      <vt:lpstr>游明朝</vt:lpstr>
      <vt:lpstr>Arial</vt:lpstr>
      <vt:lpstr>Calibri</vt:lpstr>
      <vt:lpstr>Century</vt:lpstr>
      <vt:lpstr>Wingdings</vt:lpstr>
      <vt:lpstr>Office ​​テーマ</vt:lpstr>
      <vt:lpstr>1_Office ​​テーマ</vt:lpstr>
      <vt:lpstr>安全衛生行政の動向について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高年齢労働者向けマニュアル （「エイジアクション100」）について（概要）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業種別酸素欠乏症等の発生状況 （平成10年～平成29年）</vt:lpstr>
      <vt:lpstr>　　　　　情報機器作業ガイドラインの改正 　　　　　産業医への情報提供等 　　　　　化学物質に関する規制強化 　　　　　伐木作業等規制の強化 　　　　　安全帯、小型移動式クレーン関連の改正 　　　　　石綿則の改正（今後） </vt:lpstr>
      <vt:lpstr>情報機器作業（旧VDT作業）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「見える」安全活動の類型（「見える」安全活動コンクール）</vt:lpstr>
      <vt:lpstr>　ご安全に 　　　　　　ご健康に</vt:lpstr>
    </vt:vector>
  </TitlesOfParts>
  <Company>厚生労働省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吉岡　健一</dc:creator>
  <cp:lastModifiedBy>新潟県労働基準協会連合会</cp:lastModifiedBy>
  <cp:revision>426</cp:revision>
  <cp:lastPrinted>2020-02-13T05:52:51Z</cp:lastPrinted>
  <dcterms:created xsi:type="dcterms:W3CDTF">2015-07-16T02:02:58Z</dcterms:created>
  <dcterms:modified xsi:type="dcterms:W3CDTF">2020-02-13T06:09:36Z</dcterms:modified>
</cp:coreProperties>
</file>